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8"/>
  </p:handoutMasterIdLst>
  <p:sldIdLst>
    <p:sldId id="257" r:id="rId3"/>
    <p:sldId id="268" r:id="rId5"/>
    <p:sldId id="337" r:id="rId6"/>
    <p:sldId id="335" r:id="rId7"/>
    <p:sldId id="336" r:id="rId8"/>
    <p:sldId id="302" r:id="rId9"/>
    <p:sldId id="258" r:id="rId10"/>
    <p:sldId id="300" r:id="rId11"/>
    <p:sldId id="303" r:id="rId12"/>
    <p:sldId id="259" r:id="rId13"/>
    <p:sldId id="305" r:id="rId14"/>
    <p:sldId id="261" r:id="rId15"/>
    <p:sldId id="270" r:id="rId16"/>
    <p:sldId id="271" r:id="rId17"/>
    <p:sldId id="272" r:id="rId18"/>
    <p:sldId id="273" r:id="rId19"/>
    <p:sldId id="306" r:id="rId20"/>
    <p:sldId id="289" r:id="rId21"/>
    <p:sldId id="274" r:id="rId22"/>
    <p:sldId id="275" r:id="rId23"/>
    <p:sldId id="338" r:id="rId24"/>
    <p:sldId id="308" r:id="rId25"/>
    <p:sldId id="264" r:id="rId26"/>
    <p:sldId id="276" r:id="rId27"/>
    <p:sldId id="313" r:id="rId28"/>
    <p:sldId id="267" r:id="rId29"/>
    <p:sldId id="309" r:id="rId30"/>
    <p:sldId id="314" r:id="rId31"/>
    <p:sldId id="311" r:id="rId32"/>
    <p:sldId id="278" r:id="rId33"/>
    <p:sldId id="312" r:id="rId34"/>
    <p:sldId id="279" r:id="rId35"/>
    <p:sldId id="301" r:id="rId36"/>
    <p:sldId id="277" r:id="rId3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C" initials="J" lastIdx="1" clrIdx="0"/>
  <p:cmAuthor id="2" name="ffgg293" initials="f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B2B2B2"/>
    <a:srgbClr val="202020"/>
    <a:srgbClr val="323232"/>
    <a:srgbClr val="CC3300"/>
    <a:srgbClr val="CC0000"/>
    <a:srgbClr val="FF3300"/>
    <a:srgbClr val="990000"/>
    <a:srgbClr val="FF8D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0" autoAdjust="0"/>
    <p:restoredTop sz="86374"/>
  </p:normalViewPr>
  <p:slideViewPr>
    <p:cSldViewPr snapToGrid="0" showGuides="1">
      <p:cViewPr varScale="1">
        <p:scale>
          <a:sx n="127" d="100"/>
          <a:sy n="127" d="100"/>
        </p:scale>
        <p:origin x="1952" y="184"/>
      </p:cViewPr>
      <p:guideLst>
        <p:guide orient="horz" pos="2160"/>
        <p:guide pos="389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2" Type="http://schemas.openxmlformats.org/officeDocument/2006/relationships/commentAuthors" Target="commentAuthors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notesMaster" Target="notesMasters/notesMaster1.xml"/><Relationship Id="rId39" Type="http://schemas.openxmlformats.org/officeDocument/2006/relationships/presProps" Target="presProps.xml"/><Relationship Id="rId38" Type="http://schemas.openxmlformats.org/officeDocument/2006/relationships/handoutMaster" Target="handoutMasters/handoutMaster1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3-06-23T23:22:29.658" idx="2">
    <p:pos x="10" y="10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zh-CN" altLang="en-US" dirty="0"/>
              <a:t>非礼君</a:t>
            </a:r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EE181-FB23-4E69-9E50-C618C98CE34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image" Target="../media/image4.png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gradFill rotWithShape="1">
          <a:gsLst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</a:defRPr>
            </a:lvl1pPr>
          </a:lstStyle>
          <a:p>
            <a:r>
              <a:rPr lang="zh-CN" altLang="en-US" dirty="0"/>
              <a:t>单击此处添加标题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单击此处添加副标题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469127"/>
            <a:ext cx="10307927" cy="4093347"/>
          </a:xfrm>
        </p:spPr>
        <p:txBody>
          <a:bodyPr anchor="b">
            <a:norm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10307926" cy="64755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lnSpc>
                <a:spcPct val="9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lnSpc>
                <a:spcPct val="90000"/>
              </a:lnSpc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2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lnSpc>
                <a:spcPct val="9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lnSpc>
                <a:spcPct val="90000"/>
              </a:lnSpc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lnSpc>
                <a:spcPct val="9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">
    <p:bg>
      <p:bgPr>
        <a:solidFill>
          <a:srgbClr val="1802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 flipV="1">
            <a:off x="-635" y="6705945"/>
            <a:ext cx="12192635" cy="152408"/>
          </a:xfrm>
          <a:prstGeom prst="rect">
            <a:avLst/>
          </a:prstGeom>
          <a:gradFill>
            <a:gsLst>
              <a:gs pos="100000">
                <a:srgbClr val="FFCD33"/>
              </a:gs>
              <a:gs pos="50000">
                <a:srgbClr val="FA0A68"/>
              </a:gs>
              <a:gs pos="0">
                <a:srgbClr val="1886F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5"/>
          </a:p>
        </p:txBody>
      </p:sp>
      <p:pic>
        <p:nvPicPr>
          <p:cNvPr id="6" name="图片 5" descr="凯米网络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1240" y="6310954"/>
            <a:ext cx="3444240" cy="92715"/>
          </a:xfrm>
          <a:prstGeom prst="rect">
            <a:avLst/>
          </a:prstGeom>
        </p:spPr>
      </p:pic>
      <p:sp>
        <p:nvSpPr>
          <p:cNvPr id="11" name="标题 1"/>
          <p:cNvSpPr>
            <a:spLocks noGrp="1"/>
          </p:cNvSpPr>
          <p:nvPr>
            <p:ph type="title" hasCustomPrompt="1"/>
          </p:nvPr>
        </p:nvSpPr>
        <p:spPr>
          <a:xfrm>
            <a:off x="840740" y="1832070"/>
            <a:ext cx="8087360" cy="1512013"/>
          </a:xfrm>
          <a:prstGeom prst="rect">
            <a:avLst/>
          </a:prstGeom>
        </p:spPr>
        <p:txBody>
          <a:bodyPr/>
          <a:lstStyle>
            <a:lvl1pPr algn="l">
              <a:defRPr sz="5400" b="1">
                <a:solidFill>
                  <a:schemeClr val="bg1"/>
                </a:solidFill>
                <a:latin typeface="微软雅黑" charset="-122"/>
                <a:ea typeface="微软雅黑" charset="-122"/>
                <a:cs typeface="微软雅黑" charset="-122"/>
              </a:defRPr>
            </a:lvl1pPr>
          </a:lstStyle>
          <a:p>
            <a:r>
              <a:rPr lang="en-US" altLang="zh-CN" dirty="0"/>
              <a:t>2022</a:t>
            </a:r>
            <a:br>
              <a:rPr lang="en-US" altLang="zh-CN" dirty="0"/>
            </a:br>
            <a:r>
              <a:rPr lang="zh-CN" altLang="en-US" dirty="0"/>
              <a:t>单击此处编辑封面标题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99160" y="3904181"/>
            <a:ext cx="2130425" cy="39245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b="0">
                <a:solidFill>
                  <a:schemeClr val="accent3">
                    <a:lumMod val="20000"/>
                    <a:lumOff val="80000"/>
                  </a:schemeClr>
                </a:solidFill>
                <a:latin typeface="微软雅黑" charset="-122"/>
                <a:ea typeface="微软雅黑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 dirty="0"/>
              <a:t>部门</a:t>
            </a:r>
            <a:endParaRPr lang="zh-CN" altLang="en-US" dirty="0"/>
          </a:p>
        </p:txBody>
      </p:sp>
      <p:sp>
        <p:nvSpPr>
          <p:cNvPr id="9" name="文本占位符 2"/>
          <p:cNvSpPr>
            <a:spLocks noGrp="1"/>
          </p:cNvSpPr>
          <p:nvPr>
            <p:ph type="body" idx="13" hasCustomPrompt="1"/>
          </p:nvPr>
        </p:nvSpPr>
        <p:spPr>
          <a:xfrm>
            <a:off x="899160" y="4412842"/>
            <a:ext cx="2130425" cy="392450"/>
          </a:xfrm>
          <a:prstGeom prst="rect">
            <a:avLst/>
          </a:prstGeom>
        </p:spPr>
        <p:txBody>
          <a:bodyPr anchor="b"/>
          <a:lstStyle>
            <a:lvl1pPr marL="0" indent="0" algn="l">
              <a:buNone/>
              <a:defRPr sz="1800" b="0">
                <a:solidFill>
                  <a:schemeClr val="accent3">
                    <a:lumMod val="20000"/>
                    <a:lumOff val="80000"/>
                  </a:schemeClr>
                </a:solidFill>
                <a:latin typeface="微软雅黑" charset="-122"/>
                <a:ea typeface="微软雅黑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835" indent="0">
              <a:buNone/>
              <a:defRPr sz="1600" b="1"/>
            </a:lvl7pPr>
            <a:lvl8pPr marL="3201035" indent="0">
              <a:buNone/>
              <a:defRPr sz="1600" b="1"/>
            </a:lvl8pPr>
            <a:lvl9pPr marL="3658235" indent="0">
              <a:buNone/>
              <a:defRPr sz="1600" b="1"/>
            </a:lvl9pPr>
          </a:lstStyle>
          <a:p>
            <a:pPr lvl="0"/>
            <a:r>
              <a:rPr lang="zh-CN" altLang="en-US" dirty="0"/>
              <a:t>汇报人</a:t>
            </a:r>
            <a:endParaRPr lang="zh-CN" altLang="en-US" dirty="0"/>
          </a:p>
        </p:txBody>
      </p:sp>
      <p:sp>
        <p:nvSpPr>
          <p:cNvPr id="113" name="文本框 112"/>
          <p:cNvSpPr txBox="1"/>
          <p:nvPr userDrawn="1"/>
        </p:nvSpPr>
        <p:spPr>
          <a:xfrm>
            <a:off x="4826000" y="3245017"/>
            <a:ext cx="2540000" cy="3003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zh-CN" altLang="en-US" sz="1355"/>
          </a:p>
        </p:txBody>
      </p:sp>
      <p:grpSp>
        <p:nvGrpSpPr>
          <p:cNvPr id="115" name="组合 114"/>
          <p:cNvGrpSpPr/>
          <p:nvPr userDrawn="1"/>
        </p:nvGrpSpPr>
        <p:grpSpPr>
          <a:xfrm>
            <a:off x="563245" y="154312"/>
            <a:ext cx="1870075" cy="727749"/>
            <a:chOff x="3672840" y="1674856"/>
            <a:chExt cx="2099360" cy="816884"/>
          </a:xfrm>
          <a:gradFill>
            <a:gsLst>
              <a:gs pos="0">
                <a:srgbClr val="2C87F5">
                  <a:alpha val="50000"/>
                </a:srgbClr>
              </a:gs>
              <a:gs pos="52000">
                <a:srgbClr val="F90F60">
                  <a:alpha val="45000"/>
                </a:srgbClr>
              </a:gs>
              <a:gs pos="100000">
                <a:srgbClr val="FFCD32">
                  <a:alpha val="10000"/>
                </a:srgbClr>
              </a:gs>
            </a:gsLst>
            <a:lin ang="0" scaled="0"/>
          </a:gradFill>
        </p:grpSpPr>
        <p:sp>
          <p:nvSpPr>
            <p:cNvPr id="116" name="椭圆 115"/>
            <p:cNvSpPr/>
            <p:nvPr/>
          </p:nvSpPr>
          <p:spPr>
            <a:xfrm>
              <a:off x="367284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17" name="椭圆 116"/>
            <p:cNvSpPr/>
            <p:nvPr/>
          </p:nvSpPr>
          <p:spPr>
            <a:xfrm>
              <a:off x="400812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18" name="椭圆 117"/>
            <p:cNvSpPr/>
            <p:nvPr/>
          </p:nvSpPr>
          <p:spPr>
            <a:xfrm>
              <a:off x="434340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467868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20" name="椭圆 119"/>
            <p:cNvSpPr/>
            <p:nvPr/>
          </p:nvSpPr>
          <p:spPr>
            <a:xfrm>
              <a:off x="501396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21" name="椭圆 120"/>
            <p:cNvSpPr/>
            <p:nvPr/>
          </p:nvSpPr>
          <p:spPr>
            <a:xfrm>
              <a:off x="534924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22" name="椭圆 121"/>
            <p:cNvSpPr/>
            <p:nvPr/>
          </p:nvSpPr>
          <p:spPr>
            <a:xfrm>
              <a:off x="568452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367284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24" name="椭圆 123"/>
            <p:cNvSpPr/>
            <p:nvPr/>
          </p:nvSpPr>
          <p:spPr>
            <a:xfrm>
              <a:off x="400812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434340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26" name="椭圆 125"/>
            <p:cNvSpPr/>
            <p:nvPr/>
          </p:nvSpPr>
          <p:spPr>
            <a:xfrm>
              <a:off x="467868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27" name="椭圆 126"/>
            <p:cNvSpPr/>
            <p:nvPr/>
          </p:nvSpPr>
          <p:spPr>
            <a:xfrm>
              <a:off x="501396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534924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29" name="椭圆 128"/>
            <p:cNvSpPr/>
            <p:nvPr/>
          </p:nvSpPr>
          <p:spPr>
            <a:xfrm>
              <a:off x="568452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30" name="椭圆 129"/>
            <p:cNvSpPr/>
            <p:nvPr/>
          </p:nvSpPr>
          <p:spPr>
            <a:xfrm>
              <a:off x="367284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31" name="椭圆 130"/>
            <p:cNvSpPr/>
            <p:nvPr/>
          </p:nvSpPr>
          <p:spPr>
            <a:xfrm>
              <a:off x="400812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32" name="椭圆 131"/>
            <p:cNvSpPr/>
            <p:nvPr/>
          </p:nvSpPr>
          <p:spPr>
            <a:xfrm>
              <a:off x="434340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33" name="椭圆 132"/>
            <p:cNvSpPr/>
            <p:nvPr/>
          </p:nvSpPr>
          <p:spPr>
            <a:xfrm>
              <a:off x="467868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34" name="椭圆 133"/>
            <p:cNvSpPr/>
            <p:nvPr/>
          </p:nvSpPr>
          <p:spPr>
            <a:xfrm>
              <a:off x="501396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35" name="椭圆 134"/>
            <p:cNvSpPr/>
            <p:nvPr/>
          </p:nvSpPr>
          <p:spPr>
            <a:xfrm>
              <a:off x="534924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36" name="椭圆 135"/>
            <p:cNvSpPr/>
            <p:nvPr/>
          </p:nvSpPr>
          <p:spPr>
            <a:xfrm>
              <a:off x="568452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37" name="椭圆 136"/>
            <p:cNvSpPr/>
            <p:nvPr/>
          </p:nvSpPr>
          <p:spPr>
            <a:xfrm>
              <a:off x="367284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38" name="椭圆 137"/>
            <p:cNvSpPr/>
            <p:nvPr/>
          </p:nvSpPr>
          <p:spPr>
            <a:xfrm>
              <a:off x="400812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39" name="椭圆 138"/>
            <p:cNvSpPr/>
            <p:nvPr/>
          </p:nvSpPr>
          <p:spPr>
            <a:xfrm>
              <a:off x="434340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40" name="椭圆 139"/>
            <p:cNvSpPr/>
            <p:nvPr/>
          </p:nvSpPr>
          <p:spPr>
            <a:xfrm>
              <a:off x="467868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41" name="椭圆 140"/>
            <p:cNvSpPr/>
            <p:nvPr/>
          </p:nvSpPr>
          <p:spPr>
            <a:xfrm>
              <a:off x="501396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42" name="椭圆 141"/>
            <p:cNvSpPr/>
            <p:nvPr/>
          </p:nvSpPr>
          <p:spPr>
            <a:xfrm>
              <a:off x="534924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  <p:sp>
          <p:nvSpPr>
            <p:cNvPr id="143" name="椭圆 142"/>
            <p:cNvSpPr/>
            <p:nvPr/>
          </p:nvSpPr>
          <p:spPr>
            <a:xfrm>
              <a:off x="568452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5"/>
            </a:p>
          </p:txBody>
        </p:sp>
      </p:grpSp>
      <p:pic>
        <p:nvPicPr>
          <p:cNvPr id="146" name="图片 145" descr="元素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338820" y="3768284"/>
            <a:ext cx="3853180" cy="2937661"/>
          </a:xfrm>
          <a:prstGeom prst="rect">
            <a:avLst/>
          </a:prstGeom>
        </p:spPr>
      </p:pic>
      <p:pic>
        <p:nvPicPr>
          <p:cNvPr id="2" name="图片 1" descr="元素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505700" y="0"/>
            <a:ext cx="4686300" cy="22118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rgbClr val="1802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 flipV="1">
            <a:off x="-635" y="6705600"/>
            <a:ext cx="12192635" cy="152400"/>
          </a:xfrm>
          <a:prstGeom prst="rect">
            <a:avLst/>
          </a:prstGeom>
          <a:gradFill>
            <a:gsLst>
              <a:gs pos="100000">
                <a:srgbClr val="FFCD33"/>
              </a:gs>
              <a:gs pos="50000">
                <a:srgbClr val="FA0A68"/>
              </a:gs>
              <a:gs pos="0">
                <a:srgbClr val="1886F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7" name="图片 6" descr="元素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96175" y="0"/>
            <a:ext cx="4686300" cy="2211705"/>
          </a:xfrm>
          <a:prstGeom prst="rect">
            <a:avLst/>
          </a:prstGeom>
        </p:spPr>
      </p:pic>
      <p:grpSp>
        <p:nvGrpSpPr>
          <p:cNvPr id="76" name="组合 75"/>
          <p:cNvGrpSpPr/>
          <p:nvPr userDrawn="1"/>
        </p:nvGrpSpPr>
        <p:grpSpPr>
          <a:xfrm>
            <a:off x="436245" y="27304"/>
            <a:ext cx="1870075" cy="727711"/>
            <a:chOff x="3672840" y="1674856"/>
            <a:chExt cx="2099360" cy="816884"/>
          </a:xfrm>
          <a:gradFill>
            <a:gsLst>
              <a:gs pos="0">
                <a:srgbClr val="2C87F5">
                  <a:alpha val="10000"/>
                </a:srgbClr>
              </a:gs>
              <a:gs pos="52000">
                <a:srgbClr val="F90F60">
                  <a:alpha val="10000"/>
                </a:srgbClr>
              </a:gs>
              <a:gs pos="100000">
                <a:srgbClr val="FFCD32">
                  <a:alpha val="10000"/>
                </a:srgbClr>
              </a:gs>
            </a:gsLst>
            <a:lin ang="0" scaled="0"/>
          </a:gradFill>
        </p:grpSpPr>
        <p:sp>
          <p:nvSpPr>
            <p:cNvPr id="45" name="椭圆 44"/>
            <p:cNvSpPr/>
            <p:nvPr/>
          </p:nvSpPr>
          <p:spPr>
            <a:xfrm>
              <a:off x="367284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6" name="椭圆 45"/>
            <p:cNvSpPr/>
            <p:nvPr/>
          </p:nvSpPr>
          <p:spPr>
            <a:xfrm>
              <a:off x="400812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7" name="椭圆 46"/>
            <p:cNvSpPr/>
            <p:nvPr/>
          </p:nvSpPr>
          <p:spPr>
            <a:xfrm>
              <a:off x="434340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8" name="椭圆 47"/>
            <p:cNvSpPr/>
            <p:nvPr/>
          </p:nvSpPr>
          <p:spPr>
            <a:xfrm>
              <a:off x="467868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9" name="椭圆 48"/>
            <p:cNvSpPr/>
            <p:nvPr/>
          </p:nvSpPr>
          <p:spPr>
            <a:xfrm>
              <a:off x="501396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0" name="椭圆 49"/>
            <p:cNvSpPr/>
            <p:nvPr/>
          </p:nvSpPr>
          <p:spPr>
            <a:xfrm>
              <a:off x="534924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1" name="椭圆 50"/>
            <p:cNvSpPr/>
            <p:nvPr/>
          </p:nvSpPr>
          <p:spPr>
            <a:xfrm>
              <a:off x="568452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3" name="椭圆 52"/>
            <p:cNvSpPr/>
            <p:nvPr/>
          </p:nvSpPr>
          <p:spPr>
            <a:xfrm>
              <a:off x="367284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4" name="椭圆 53"/>
            <p:cNvSpPr/>
            <p:nvPr/>
          </p:nvSpPr>
          <p:spPr>
            <a:xfrm>
              <a:off x="400812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5" name="椭圆 54"/>
            <p:cNvSpPr/>
            <p:nvPr/>
          </p:nvSpPr>
          <p:spPr>
            <a:xfrm>
              <a:off x="434340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6" name="椭圆 55"/>
            <p:cNvSpPr/>
            <p:nvPr/>
          </p:nvSpPr>
          <p:spPr>
            <a:xfrm>
              <a:off x="467868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7" name="椭圆 56"/>
            <p:cNvSpPr/>
            <p:nvPr/>
          </p:nvSpPr>
          <p:spPr>
            <a:xfrm>
              <a:off x="501396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8" name="椭圆 57"/>
            <p:cNvSpPr/>
            <p:nvPr/>
          </p:nvSpPr>
          <p:spPr>
            <a:xfrm>
              <a:off x="534924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9" name="椭圆 58"/>
            <p:cNvSpPr/>
            <p:nvPr/>
          </p:nvSpPr>
          <p:spPr>
            <a:xfrm>
              <a:off x="568452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1" name="椭圆 60"/>
            <p:cNvSpPr/>
            <p:nvPr/>
          </p:nvSpPr>
          <p:spPr>
            <a:xfrm>
              <a:off x="367284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2" name="椭圆 61"/>
            <p:cNvSpPr/>
            <p:nvPr/>
          </p:nvSpPr>
          <p:spPr>
            <a:xfrm>
              <a:off x="400812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3" name="椭圆 62"/>
            <p:cNvSpPr/>
            <p:nvPr/>
          </p:nvSpPr>
          <p:spPr>
            <a:xfrm>
              <a:off x="434340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4" name="椭圆 63"/>
            <p:cNvSpPr/>
            <p:nvPr/>
          </p:nvSpPr>
          <p:spPr>
            <a:xfrm>
              <a:off x="467868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5" name="椭圆 64"/>
            <p:cNvSpPr/>
            <p:nvPr/>
          </p:nvSpPr>
          <p:spPr>
            <a:xfrm>
              <a:off x="501396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6" name="椭圆 65"/>
            <p:cNvSpPr/>
            <p:nvPr/>
          </p:nvSpPr>
          <p:spPr>
            <a:xfrm>
              <a:off x="534924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7" name="椭圆 66"/>
            <p:cNvSpPr/>
            <p:nvPr/>
          </p:nvSpPr>
          <p:spPr>
            <a:xfrm>
              <a:off x="568452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9" name="椭圆 68"/>
            <p:cNvSpPr/>
            <p:nvPr/>
          </p:nvSpPr>
          <p:spPr>
            <a:xfrm>
              <a:off x="367284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0" name="椭圆 69"/>
            <p:cNvSpPr/>
            <p:nvPr/>
          </p:nvSpPr>
          <p:spPr>
            <a:xfrm>
              <a:off x="400812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1" name="椭圆 70"/>
            <p:cNvSpPr/>
            <p:nvPr/>
          </p:nvSpPr>
          <p:spPr>
            <a:xfrm>
              <a:off x="434340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2" name="椭圆 71"/>
            <p:cNvSpPr/>
            <p:nvPr/>
          </p:nvSpPr>
          <p:spPr>
            <a:xfrm>
              <a:off x="467868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3" name="椭圆 72"/>
            <p:cNvSpPr/>
            <p:nvPr/>
          </p:nvSpPr>
          <p:spPr>
            <a:xfrm>
              <a:off x="501396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4" name="椭圆 73"/>
            <p:cNvSpPr/>
            <p:nvPr/>
          </p:nvSpPr>
          <p:spPr>
            <a:xfrm>
              <a:off x="534924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5" name="椭圆 74"/>
            <p:cNvSpPr/>
            <p:nvPr/>
          </p:nvSpPr>
          <p:spPr>
            <a:xfrm>
              <a:off x="568452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1802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 flipV="1">
            <a:off x="-635" y="6705600"/>
            <a:ext cx="12192635" cy="152400"/>
          </a:xfrm>
          <a:prstGeom prst="rect">
            <a:avLst/>
          </a:prstGeom>
          <a:gradFill>
            <a:gsLst>
              <a:gs pos="100000">
                <a:srgbClr val="FFCD33"/>
              </a:gs>
              <a:gs pos="50000">
                <a:srgbClr val="FA0A68"/>
              </a:gs>
              <a:gs pos="0">
                <a:srgbClr val="1886F0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文本占位符 19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35" y="2767965"/>
            <a:ext cx="12192000" cy="867410"/>
          </a:xfrm>
          <a:noFill/>
        </p:spPr>
        <p:txBody>
          <a:bodyPr vert="horz" lIns="90000" tIns="46800" rIns="90000" bIns="46800" rtlCol="0">
            <a:noAutofit/>
          </a:bodyPr>
          <a:lstStyle>
            <a:lvl1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  <a:buNone/>
              <a:defRPr kumimoji="0" lang="zh-CN" altLang="en-US" sz="8000" b="1" i="0" u="none" strike="noStrike" kern="1200" cap="none" spc="0" normalizeH="0" baseline="0" noProof="1" dirty="0">
                <a:gradFill>
                  <a:gsLst>
                    <a:gs pos="100000">
                      <a:srgbClr val="FFCD32"/>
                    </a:gs>
                    <a:gs pos="55000">
                      <a:srgbClr val="FA0A68"/>
                    </a:gs>
                    <a:gs pos="0">
                      <a:srgbClr val="1886F0"/>
                    </a:gs>
                  </a:gsLst>
                  <a:lin ang="0" scaled="0"/>
                </a:gradFill>
                <a:latin typeface="微软雅黑" charset="-122"/>
                <a:ea typeface="微软雅黑" charset="-122"/>
                <a:cs typeface="+mn-cs"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>
                <a:sym typeface="+mn-ea"/>
              </a:rPr>
              <a:t>THANK YOU!</a:t>
            </a:r>
            <a:endParaRPr lang="en-US" altLang="zh-CN">
              <a:sym typeface="+mn-ea"/>
            </a:endParaRPr>
          </a:p>
        </p:txBody>
      </p:sp>
      <p:pic>
        <p:nvPicPr>
          <p:cNvPr id="15" name="图片 14" descr="凯米网络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49893" y="2127250"/>
            <a:ext cx="2892213" cy="78105"/>
          </a:xfrm>
          <a:prstGeom prst="rect">
            <a:avLst/>
          </a:prstGeom>
        </p:spPr>
      </p:pic>
      <p:pic>
        <p:nvPicPr>
          <p:cNvPr id="6" name="图片 5" descr="E:\【内部支持】\20211202【PPT】企业文化模板\PPT素材\元素1.png元素1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>
          <a:xfrm>
            <a:off x="8072120" y="3516630"/>
            <a:ext cx="4119880" cy="3341370"/>
          </a:xfrm>
          <a:prstGeom prst="rect">
            <a:avLst/>
          </a:prstGeom>
        </p:spPr>
      </p:pic>
      <p:grpSp>
        <p:nvGrpSpPr>
          <p:cNvPr id="76" name="组合 75"/>
          <p:cNvGrpSpPr/>
          <p:nvPr userDrawn="1"/>
        </p:nvGrpSpPr>
        <p:grpSpPr>
          <a:xfrm>
            <a:off x="436033" y="27305"/>
            <a:ext cx="1870287" cy="585470"/>
            <a:chOff x="3672840" y="1674856"/>
            <a:chExt cx="2099360" cy="816884"/>
          </a:xfrm>
          <a:gradFill>
            <a:gsLst>
              <a:gs pos="0">
                <a:srgbClr val="2C87F5">
                  <a:alpha val="10000"/>
                </a:srgbClr>
              </a:gs>
              <a:gs pos="52000">
                <a:srgbClr val="F90F60">
                  <a:alpha val="10000"/>
                </a:srgbClr>
              </a:gs>
              <a:gs pos="100000">
                <a:srgbClr val="FFCD32">
                  <a:alpha val="10000"/>
                </a:srgbClr>
              </a:gs>
            </a:gsLst>
            <a:lin ang="0" scaled="0"/>
          </a:gradFill>
        </p:grpSpPr>
        <p:sp>
          <p:nvSpPr>
            <p:cNvPr id="45" name="椭圆 44"/>
            <p:cNvSpPr/>
            <p:nvPr/>
          </p:nvSpPr>
          <p:spPr>
            <a:xfrm>
              <a:off x="367284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6" name="椭圆 45"/>
            <p:cNvSpPr/>
            <p:nvPr/>
          </p:nvSpPr>
          <p:spPr>
            <a:xfrm>
              <a:off x="400812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7" name="椭圆 46"/>
            <p:cNvSpPr/>
            <p:nvPr/>
          </p:nvSpPr>
          <p:spPr>
            <a:xfrm>
              <a:off x="434340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8" name="椭圆 47"/>
            <p:cNvSpPr/>
            <p:nvPr/>
          </p:nvSpPr>
          <p:spPr>
            <a:xfrm>
              <a:off x="467868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49" name="椭圆 48"/>
            <p:cNvSpPr/>
            <p:nvPr/>
          </p:nvSpPr>
          <p:spPr>
            <a:xfrm>
              <a:off x="501396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0" name="椭圆 49"/>
            <p:cNvSpPr/>
            <p:nvPr/>
          </p:nvSpPr>
          <p:spPr>
            <a:xfrm>
              <a:off x="534924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1" name="椭圆 50"/>
            <p:cNvSpPr/>
            <p:nvPr/>
          </p:nvSpPr>
          <p:spPr>
            <a:xfrm>
              <a:off x="5684520" y="1674856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3" name="椭圆 52"/>
            <p:cNvSpPr/>
            <p:nvPr/>
          </p:nvSpPr>
          <p:spPr>
            <a:xfrm>
              <a:off x="367284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4" name="椭圆 53"/>
            <p:cNvSpPr/>
            <p:nvPr/>
          </p:nvSpPr>
          <p:spPr>
            <a:xfrm>
              <a:off x="400812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5" name="椭圆 54"/>
            <p:cNvSpPr/>
            <p:nvPr/>
          </p:nvSpPr>
          <p:spPr>
            <a:xfrm>
              <a:off x="434340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6" name="椭圆 55"/>
            <p:cNvSpPr/>
            <p:nvPr/>
          </p:nvSpPr>
          <p:spPr>
            <a:xfrm>
              <a:off x="467868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7" name="椭圆 56"/>
            <p:cNvSpPr/>
            <p:nvPr/>
          </p:nvSpPr>
          <p:spPr>
            <a:xfrm>
              <a:off x="501396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8" name="椭圆 57"/>
            <p:cNvSpPr/>
            <p:nvPr/>
          </p:nvSpPr>
          <p:spPr>
            <a:xfrm>
              <a:off x="534924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9" name="椭圆 58"/>
            <p:cNvSpPr/>
            <p:nvPr/>
          </p:nvSpPr>
          <p:spPr>
            <a:xfrm>
              <a:off x="5684520" y="1917924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1" name="椭圆 60"/>
            <p:cNvSpPr/>
            <p:nvPr/>
          </p:nvSpPr>
          <p:spPr>
            <a:xfrm>
              <a:off x="367284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2" name="椭圆 61"/>
            <p:cNvSpPr/>
            <p:nvPr/>
          </p:nvSpPr>
          <p:spPr>
            <a:xfrm>
              <a:off x="400812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3" name="椭圆 62"/>
            <p:cNvSpPr/>
            <p:nvPr/>
          </p:nvSpPr>
          <p:spPr>
            <a:xfrm>
              <a:off x="434340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4" name="椭圆 63"/>
            <p:cNvSpPr/>
            <p:nvPr/>
          </p:nvSpPr>
          <p:spPr>
            <a:xfrm>
              <a:off x="467868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5" name="椭圆 64"/>
            <p:cNvSpPr/>
            <p:nvPr/>
          </p:nvSpPr>
          <p:spPr>
            <a:xfrm>
              <a:off x="501396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6" name="椭圆 65"/>
            <p:cNvSpPr/>
            <p:nvPr/>
          </p:nvSpPr>
          <p:spPr>
            <a:xfrm>
              <a:off x="534924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7" name="椭圆 66"/>
            <p:cNvSpPr/>
            <p:nvPr/>
          </p:nvSpPr>
          <p:spPr>
            <a:xfrm>
              <a:off x="5684520" y="2160992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9" name="椭圆 68"/>
            <p:cNvSpPr/>
            <p:nvPr/>
          </p:nvSpPr>
          <p:spPr>
            <a:xfrm>
              <a:off x="367284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0" name="椭圆 69"/>
            <p:cNvSpPr/>
            <p:nvPr/>
          </p:nvSpPr>
          <p:spPr>
            <a:xfrm>
              <a:off x="400812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1" name="椭圆 70"/>
            <p:cNvSpPr/>
            <p:nvPr/>
          </p:nvSpPr>
          <p:spPr>
            <a:xfrm>
              <a:off x="434340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2" name="椭圆 71"/>
            <p:cNvSpPr/>
            <p:nvPr/>
          </p:nvSpPr>
          <p:spPr>
            <a:xfrm>
              <a:off x="467868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3" name="椭圆 72"/>
            <p:cNvSpPr/>
            <p:nvPr/>
          </p:nvSpPr>
          <p:spPr>
            <a:xfrm>
              <a:off x="501396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4" name="椭圆 73"/>
            <p:cNvSpPr/>
            <p:nvPr/>
          </p:nvSpPr>
          <p:spPr>
            <a:xfrm>
              <a:off x="534924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5" name="椭圆 74"/>
            <p:cNvSpPr/>
            <p:nvPr/>
          </p:nvSpPr>
          <p:spPr>
            <a:xfrm>
              <a:off x="5684520" y="2404060"/>
              <a:ext cx="87680" cy="876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5.pn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8.png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comments" Target="../comments/comment1.xml"/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2.xml"/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image" Target="../media/image26.png"/><Relationship Id="rId3" Type="http://schemas.openxmlformats.org/officeDocument/2006/relationships/tags" Target="../tags/tag3.xml"/><Relationship Id="rId2" Type="http://schemas.openxmlformats.org/officeDocument/2006/relationships/image" Target="../media/image25.png"/><Relationship Id="rId10" Type="http://schemas.openxmlformats.org/officeDocument/2006/relationships/notesSlide" Target="../notesSlides/notesSlide11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0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1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9.png"/></Relationships>
</file>

<file path=ppt/slides/_rels/slide3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占位符 7"/>
          <p:cNvSpPr/>
          <p:nvPr>
            <p:ph type="body" idx="13"/>
          </p:nvPr>
        </p:nvSpPr>
        <p:spPr>
          <a:xfrm>
            <a:off x="2638425" y="3999865"/>
            <a:ext cx="3335655" cy="403860"/>
          </a:xfrm>
        </p:spPr>
        <p:txBody>
          <a:bodyPr>
            <a:normAutofit/>
          </a:bodyPr>
          <a:p>
            <a:r>
              <a:rPr lang="zh-CN" altLang="en-US">
                <a:solidFill>
                  <a:schemeClr val="bg1"/>
                </a:solidFill>
                <a:latin typeface="黑体" charset="0"/>
                <a:ea typeface="黑体" charset="0"/>
                <a:cs typeface="黑体" charset="0"/>
              </a:rPr>
              <a:t>主讲人：技术服务组</a:t>
            </a:r>
            <a:r>
              <a:rPr lang="en-US" altLang="zh-CN">
                <a:solidFill>
                  <a:schemeClr val="bg1"/>
                </a:solidFill>
                <a:latin typeface="黑体" charset="0"/>
                <a:ea typeface="黑体" charset="0"/>
                <a:cs typeface="黑体" charset="0"/>
              </a:rPr>
              <a:t>-</a:t>
            </a:r>
            <a:r>
              <a:rPr lang="zh-CN" altLang="en-US">
                <a:solidFill>
                  <a:schemeClr val="bg1"/>
                </a:solidFill>
                <a:latin typeface="黑体" charset="0"/>
                <a:ea typeface="黑体" charset="0"/>
                <a:cs typeface="黑体" charset="0"/>
              </a:rPr>
              <a:t>陈志锋</a:t>
            </a:r>
            <a:endParaRPr lang="zh-CN" altLang="en-US">
              <a:solidFill>
                <a:schemeClr val="bg1"/>
              </a:solidFill>
              <a:latin typeface="黑体" charset="0"/>
              <a:ea typeface="黑体" charset="0"/>
              <a:cs typeface="黑体" charset="0"/>
            </a:endParaRPr>
          </a:p>
        </p:txBody>
      </p:sp>
      <p:sp>
        <p:nvSpPr>
          <p:cNvPr id="19" name="圆角矩形 76"/>
          <p:cNvSpPr/>
          <p:nvPr/>
        </p:nvSpPr>
        <p:spPr>
          <a:xfrm>
            <a:off x="2638425" y="2938780"/>
            <a:ext cx="3129915" cy="52197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400" b="1" dirty="0">
                <a:solidFill>
                  <a:schemeClr val="tx1"/>
                </a:solidFill>
                <a:latin typeface="黑体" charset="0"/>
                <a:ea typeface="黑体" charset="0"/>
                <a:cs typeface="黑体" charset="0"/>
                <a:sym typeface="汉仪颜楷简" panose="00020600040101010101" charset="-122"/>
              </a:rPr>
              <a:t>K</a:t>
            </a:r>
            <a:r>
              <a:rPr lang="zh-CN" altLang="en-US" sz="2400" b="1" dirty="0">
                <a:solidFill>
                  <a:schemeClr val="tx1"/>
                </a:solidFill>
                <a:latin typeface="黑体" charset="0"/>
                <a:ea typeface="黑体" charset="0"/>
                <a:cs typeface="黑体" charset="0"/>
                <a:sym typeface="汉仪颜楷简" panose="00020600040101010101" charset="-122"/>
              </a:rPr>
              <a:t>米产品小课堂</a:t>
            </a:r>
            <a:r>
              <a:rPr lang="en-US" altLang="zh-CN" sz="2400" b="1" dirty="0">
                <a:solidFill>
                  <a:schemeClr val="tx1"/>
                </a:solidFill>
                <a:latin typeface="黑体" charset="0"/>
                <a:ea typeface="黑体" charset="0"/>
                <a:cs typeface="黑体" charset="0"/>
                <a:sym typeface="汉仪颜楷简" panose="00020600040101010101" charset="-122"/>
              </a:rPr>
              <a:t>--6</a:t>
            </a:r>
            <a:r>
              <a:rPr lang="zh-CN" altLang="en-US" sz="2400" b="1" dirty="0">
                <a:solidFill>
                  <a:schemeClr val="tx1"/>
                </a:solidFill>
                <a:latin typeface="黑体" charset="0"/>
                <a:ea typeface="黑体" charset="0"/>
                <a:cs typeface="黑体" charset="0"/>
                <a:sym typeface="汉仪颜楷简" panose="00020600040101010101" charset="-122"/>
              </a:rPr>
              <a:t>月</a:t>
            </a:r>
            <a:endParaRPr lang="zh-CN" altLang="en-US" sz="2400" b="1" dirty="0">
              <a:solidFill>
                <a:schemeClr val="tx1"/>
              </a:solidFill>
              <a:latin typeface="黑体" charset="0"/>
              <a:ea typeface="黑体" charset="0"/>
              <a:cs typeface="黑体" charset="0"/>
              <a:sym typeface="汉仪颜楷简" panose="00020600040101010101" charset="-122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2359275" y="1822648"/>
            <a:ext cx="6065618" cy="975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1" kern="1200">
                <a:solidFill>
                  <a:schemeClr val="bg1"/>
                </a:solidFill>
                <a:latin typeface="微软雅黑" charset="-122"/>
                <a:ea typeface="微软雅黑" charset="-122"/>
                <a:cs typeface="微软雅黑" charset="-122"/>
              </a:defRPr>
            </a:lvl1pPr>
          </a:lstStyle>
          <a:p>
            <a:r>
              <a:rPr lang="zh-CN" altLang="en-US" sz="4445">
                <a:latin typeface="Hannotate SC Bold" panose="03000500000000000000" charset="-122"/>
                <a:ea typeface="Hannotate SC Bold" panose="03000500000000000000" charset="-122"/>
                <a:cs typeface="Hannotate SC Bold" panose="03000500000000000000" charset="-122"/>
              </a:rPr>
              <a:t>新版服务员点单更新解读</a:t>
            </a:r>
            <a:endParaRPr lang="zh-CN" altLang="en-US" sz="4445">
              <a:latin typeface="Hannotate SC Bold" panose="03000500000000000000" charset="-122"/>
              <a:ea typeface="Hannotate SC Bold" panose="03000500000000000000" charset="-122"/>
              <a:cs typeface="Hannotate SC Bold" panose="03000500000000000000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618990" y="1022350"/>
            <a:ext cx="2610485" cy="138366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新旧点单页面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  <a:alpha val="43000"/>
                  </a:srgbClr>
                </a:outerShdw>
              </a:effectLst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有哪些不同？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  <a:alpha val="43000"/>
                  </a:srgbClr>
                </a:outerShdw>
              </a:effectLst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29475" y="326390"/>
            <a:ext cx="3138170" cy="618109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575" y="326390"/>
            <a:ext cx="3138170" cy="6181090"/>
          </a:xfrm>
          <a:prstGeom prst="rect">
            <a:avLst/>
          </a:prstGeom>
        </p:spPr>
      </p:pic>
      <p:sp>
        <p:nvSpPr>
          <p:cNvPr id="14" name="椭圆 13"/>
          <p:cNvSpPr/>
          <p:nvPr/>
        </p:nvSpPr>
        <p:spPr>
          <a:xfrm>
            <a:off x="9065895" y="606425"/>
            <a:ext cx="1485900" cy="415925"/>
          </a:xfrm>
          <a:prstGeom prst="ellipse">
            <a:avLst/>
          </a:prstGeom>
          <a:noFill/>
          <a:ln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7861300" y="2515235"/>
            <a:ext cx="1485900" cy="415925"/>
          </a:xfrm>
          <a:prstGeom prst="ellipse">
            <a:avLst/>
          </a:prstGeom>
          <a:noFill/>
          <a:ln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758430" y="6021070"/>
            <a:ext cx="1307465" cy="415290"/>
          </a:xfrm>
          <a:prstGeom prst="ellipse">
            <a:avLst/>
          </a:prstGeom>
          <a:noFill/>
          <a:ln>
            <a:solidFill>
              <a:schemeClr val="accent2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17" name="曲线连接符 16"/>
          <p:cNvCxnSpPr/>
          <p:nvPr/>
        </p:nvCxnSpPr>
        <p:spPr>
          <a:xfrm>
            <a:off x="2755265" y="2804795"/>
            <a:ext cx="5182235" cy="986790"/>
          </a:xfrm>
          <a:prstGeom prst="curvedConnector3">
            <a:avLst>
              <a:gd name="adj1" fmla="val 50006"/>
            </a:avLst>
          </a:prstGeom>
          <a:ln>
            <a:headEnd type="arrow"/>
            <a:tailEnd type="arrow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5075" y="4345305"/>
            <a:ext cx="1449070" cy="143002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732655" y="5775325"/>
            <a:ext cx="2073910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服务员点单</a:t>
            </a:r>
            <a:r>
              <a:rPr lang="en-US" altLang="zh-CN" sz="1600" b="1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V3.0.10</a:t>
            </a:r>
            <a:endParaRPr lang="en-US" altLang="zh-CN" sz="1600" b="1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  <a:alpha val="43000"/>
                  </a:srgbClr>
                </a:outerShdw>
              </a:effectLst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4" grpId="1" animBg="1"/>
      <p:bldP spid="15" grpId="0" animBg="1"/>
      <p:bldP spid="16" grpId="0" animBg="1"/>
      <p:bldP spid="15" grpId="1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58664" y="3065584"/>
            <a:ext cx="3875444" cy="725910"/>
            <a:chOff x="3893" y="4133"/>
            <a:chExt cx="8137" cy="1524"/>
          </a:xfrm>
        </p:grpSpPr>
        <p:sp>
          <p:nvSpPr>
            <p:cNvPr id="19" name="圆角矩形 76"/>
            <p:cNvSpPr/>
            <p:nvPr/>
          </p:nvSpPr>
          <p:spPr>
            <a:xfrm>
              <a:off x="5582" y="4246"/>
              <a:ext cx="6448" cy="1202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商品横图</a:t>
              </a:r>
              <a:r>
                <a:rPr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展示</a:t>
              </a:r>
              <a:endParaRPr lang="zh-CN" altLang="en-US" sz="2000" b="1" dirty="0">
                <a:solidFill>
                  <a:schemeClr val="tx1"/>
                </a:solidFill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  <p:pic>
          <p:nvPicPr>
            <p:cNvPr id="7" name="图形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" y="4133"/>
              <a:ext cx="1524" cy="15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40976" y="328263"/>
            <a:ext cx="8026974" cy="519589"/>
            <a:chOff x="1077" y="51"/>
            <a:chExt cx="16855" cy="1091"/>
          </a:xfrm>
        </p:grpSpPr>
        <p:sp>
          <p:nvSpPr>
            <p:cNvPr id="8" name="圆角矩形 7"/>
            <p:cNvSpPr/>
            <p:nvPr/>
          </p:nvSpPr>
          <p:spPr>
            <a:xfrm>
              <a:off x="1077" y="51"/>
              <a:ext cx="16855" cy="109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" name="流程图: 延期 2"/>
            <p:cNvSpPr/>
            <p:nvPr/>
          </p:nvSpPr>
          <p:spPr>
            <a:xfrm flipH="1">
              <a:off x="1624" y="201"/>
              <a:ext cx="3422" cy="764"/>
            </a:xfrm>
            <a:prstGeom prst="flowChartDelay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11" y="142"/>
              <a:ext cx="14200" cy="8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更新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一    </a:t>
              </a:r>
              <a:r>
                <a:rPr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商品横图展示</a:t>
              </a:r>
              <a:endParaRPr sz="2100" b="1" dirty="0"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708660" y="1115695"/>
            <a:ext cx="527050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智慧平台配置商品横图，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并修改服务员点单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的图片展示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模式，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即可在点单页面展示商品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大图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08660" y="3982085"/>
            <a:ext cx="5681345" cy="239966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功能价值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更新前：原来图片较小，场所花钱找摄影、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后期精心准备的商品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大图展示效果不好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更新后：可以在点单界面看到精美的商品大图，即使是套餐商品也能一目了然，给客人更大的视觉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刺激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08660" y="2733675"/>
            <a:ext cx="5213985" cy="92202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使用场景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场所需要展示精修的商品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图片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67520" y="1277620"/>
            <a:ext cx="2446020" cy="48183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0330" y="1277620"/>
            <a:ext cx="2446020" cy="481838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7361555" y="6149340"/>
            <a:ext cx="1080770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旧版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342880" y="6149340"/>
            <a:ext cx="839470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新版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62635" y="480060"/>
            <a:ext cx="5008880" cy="239966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操作步骤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第一步：在智慧平台的超市模块，点击“修改横图”上传商品横图，宽高比例为1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.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8：1，上传成功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后会有【有横图】标识。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路径：K米智慧平台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超市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超市商品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商品图片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修改横图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84925" y="941705"/>
            <a:ext cx="4902835" cy="156845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第二步：修改【点单页面模式配置】为“商品横图模式”，退出app并</a:t>
            </a:r>
            <a:r>
              <a:rPr lang="zh-CN" altLang="en-US" sz="1600" b="1" dirty="0">
                <a:solidFill>
                  <a:srgbClr val="FF6600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重新登录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账号即可看到大图。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路径：K米智慧平台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支付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点单设置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通用设置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点单页面模式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配置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23990" y="2879725"/>
            <a:ext cx="4464685" cy="316166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rcRect l="6839" r="-758"/>
          <a:stretch>
            <a:fillRect/>
          </a:stretch>
        </p:blipFill>
        <p:spPr>
          <a:xfrm>
            <a:off x="838835" y="2879725"/>
            <a:ext cx="4566920" cy="3171190"/>
          </a:xfrm>
          <a:prstGeom prst="rect">
            <a:avLst/>
          </a:prstGeom>
        </p:spPr>
      </p:pic>
      <p:sp>
        <p:nvSpPr>
          <p:cNvPr id="17" name="虚尾箭头 16"/>
          <p:cNvSpPr/>
          <p:nvPr/>
        </p:nvSpPr>
        <p:spPr>
          <a:xfrm>
            <a:off x="5771515" y="4214495"/>
            <a:ext cx="386715" cy="335280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843280" y="6068695"/>
            <a:ext cx="10243185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注意：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同时只能存在一种图片展示模式，如果选了横图模式但有些商品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未配置横图，就会显示为空白图片。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427855" y="3065780"/>
            <a:ext cx="3335655" cy="725805"/>
            <a:chOff x="3893" y="4133"/>
            <a:chExt cx="9106" cy="1524"/>
          </a:xfrm>
        </p:grpSpPr>
        <p:sp>
          <p:nvSpPr>
            <p:cNvPr id="19" name="圆角矩形 76"/>
            <p:cNvSpPr/>
            <p:nvPr/>
          </p:nvSpPr>
          <p:spPr>
            <a:xfrm>
              <a:off x="5582" y="4246"/>
              <a:ext cx="7417" cy="1203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会员价对比展示</a:t>
              </a:r>
              <a:endParaRPr lang="zh-CN" altLang="en-US" sz="2000" b="1" dirty="0">
                <a:solidFill>
                  <a:schemeClr val="tx1"/>
                </a:solidFill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  <p:pic>
          <p:nvPicPr>
            <p:cNvPr id="7" name="图形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" y="4133"/>
              <a:ext cx="1524" cy="15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40976" y="328263"/>
            <a:ext cx="8026974" cy="519589"/>
            <a:chOff x="1077" y="51"/>
            <a:chExt cx="16855" cy="1091"/>
          </a:xfrm>
        </p:grpSpPr>
        <p:sp>
          <p:nvSpPr>
            <p:cNvPr id="8" name="圆角矩形 7"/>
            <p:cNvSpPr/>
            <p:nvPr/>
          </p:nvSpPr>
          <p:spPr>
            <a:xfrm>
              <a:off x="1077" y="51"/>
              <a:ext cx="16855" cy="109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" name="流程图: 延期 2"/>
            <p:cNvSpPr/>
            <p:nvPr/>
          </p:nvSpPr>
          <p:spPr>
            <a:xfrm flipH="1">
              <a:off x="1624" y="201"/>
              <a:ext cx="3422" cy="764"/>
            </a:xfrm>
            <a:prstGeom prst="flowChartDelay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11" y="142"/>
              <a:ext cx="14200" cy="8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更新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二    </a:t>
              </a:r>
              <a:r>
                <a:rPr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会员价对比展示</a:t>
              </a:r>
              <a:endParaRPr sz="2100" b="1" dirty="0"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480060" y="1097915"/>
            <a:ext cx="527050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线下有设置商品会员价、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且未登录会员的情况下，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APP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的点单页面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增加展示会员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价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80060" y="2701925"/>
            <a:ext cx="5213985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使用场景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场所设置了会员优惠，让客人使用服务员点单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APP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挑选商品，通过会员价展示吸引新客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办卡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80060" y="4305935"/>
            <a:ext cx="5681345" cy="203009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功能价值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更新前：非会员点单时看不到会员价，主动办卡意愿不强</a:t>
            </a:r>
            <a:endParaRPr lang="zh-CN" altLang="en-US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更新后：通过对比直观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展示会员价的优惠，从而刺激办卡，促进客人多次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消费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34145" y="1097915"/>
            <a:ext cx="2425700" cy="505142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4145" y="1097915"/>
            <a:ext cx="2426335" cy="505142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9312275" y="6149340"/>
            <a:ext cx="2229485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新版（未登录会员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时）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312275" y="6149340"/>
            <a:ext cx="2052320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新版（登录会员后）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2970" y="1097915"/>
            <a:ext cx="2557780" cy="505142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6488430" y="6149340"/>
            <a:ext cx="2052320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旧版点单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页面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3" grpId="0"/>
      <p:bldP spid="13" grpId="1"/>
      <p:bldP spid="11" grpId="0"/>
      <p:bldP spid="11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638810" y="340995"/>
            <a:ext cx="887857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配置路径（以</a:t>
            </a: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通娱为例）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第一步：配置商品的</a:t>
            </a:r>
            <a:r>
              <a:rPr lang="zh-CN" altLang="en-US" sz="1600" b="1" dirty="0">
                <a:solidFill>
                  <a:srgbClr val="FF6600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会员价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（智慧平台不可配置）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路径：通娱后台系统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物品设置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商品资料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64555" y="4041775"/>
            <a:ext cx="8878570" cy="203009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展示</a:t>
            </a: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规则说明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当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没有登录会员时：</a:t>
            </a:r>
            <a:endParaRPr lang="en-US" altLang="zh-CN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1600" b="1" dirty="0">
                <a:solidFill>
                  <a:srgbClr val="FF6600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1、若会员价＜原价，展示原价和会员价；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2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、若会员价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=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原价，只展示一个，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无对比。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总结：会员价有优惠时，才会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突出显示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会员价。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38810" y="3803015"/>
            <a:ext cx="4474210" cy="119888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第二步：设置会员等级享受的商品价格，确保登录会员后享受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商品会员价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路径：通娱后台系统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会员设置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会员等级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设置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810" y="5001895"/>
            <a:ext cx="4353560" cy="143954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810" y="1691640"/>
            <a:ext cx="4353560" cy="2052320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4555" y="1824355"/>
            <a:ext cx="4730750" cy="2061845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5964555" y="861695"/>
            <a:ext cx="4835525" cy="82994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第三步：设置包厢开房时默认的商品价格，即</a:t>
            </a:r>
            <a:r>
              <a:rPr lang="zh-CN" altLang="en-US" sz="1600" b="1" dirty="0">
                <a:solidFill>
                  <a:srgbClr val="FF6600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原价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路径：通娱后台系统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包厢管理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包厢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信息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0130" y="4827270"/>
            <a:ext cx="1937385" cy="4794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94150" y="3065780"/>
            <a:ext cx="4204382" cy="725805"/>
            <a:chOff x="3893" y="4133"/>
            <a:chExt cx="8531" cy="1524"/>
          </a:xfrm>
        </p:grpSpPr>
        <p:sp>
          <p:nvSpPr>
            <p:cNvPr id="19" name="圆角矩形 76"/>
            <p:cNvSpPr/>
            <p:nvPr/>
          </p:nvSpPr>
          <p:spPr>
            <a:xfrm>
              <a:off x="5582" y="4246"/>
              <a:ext cx="6842" cy="1159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顶部新增会员入口</a:t>
              </a:r>
              <a:endParaRPr lang="zh-CN" altLang="en-US" sz="2000" b="1" dirty="0">
                <a:solidFill>
                  <a:schemeClr val="tx1"/>
                </a:solidFill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  <p:pic>
          <p:nvPicPr>
            <p:cNvPr id="7" name="图形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" y="4133"/>
              <a:ext cx="1524" cy="15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40976" y="328263"/>
            <a:ext cx="8026974" cy="519589"/>
            <a:chOff x="1077" y="51"/>
            <a:chExt cx="16855" cy="1091"/>
          </a:xfrm>
        </p:grpSpPr>
        <p:sp>
          <p:nvSpPr>
            <p:cNvPr id="8" name="圆角矩形 7"/>
            <p:cNvSpPr/>
            <p:nvPr/>
          </p:nvSpPr>
          <p:spPr>
            <a:xfrm>
              <a:off x="1077" y="51"/>
              <a:ext cx="16855" cy="109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" name="流程图: 延期 2"/>
            <p:cNvSpPr/>
            <p:nvPr/>
          </p:nvSpPr>
          <p:spPr>
            <a:xfrm flipH="1">
              <a:off x="1624" y="201"/>
              <a:ext cx="3422" cy="764"/>
            </a:xfrm>
            <a:prstGeom prst="flowChartDelay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11" y="142"/>
              <a:ext cx="14200" cy="8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更新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三    </a:t>
              </a:r>
              <a:r>
                <a:rPr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顶部新增会员入口</a:t>
              </a:r>
              <a:endParaRPr sz="2100" b="1" dirty="0"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582930" y="1212215"/>
            <a:ext cx="527050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在点单页的顶部，增加了会员的办卡、登录、充值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入口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（功能与工作台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的一致，也支持扫码办卡、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登录等）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93725" y="2783205"/>
            <a:ext cx="5213985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使用场景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①场所新客在点单页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可以快速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完成办卡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②会员在点单页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就可以登录和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充值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82930" y="4420235"/>
            <a:ext cx="5681345" cy="166052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功能价值</a:t>
            </a:r>
            <a:endParaRPr lang="zh-CN" altLang="en-US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  <a:alpha val="43000"/>
                  </a:srgbClr>
                </a:outerShdw>
              </a:effectLst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更新前：会员办卡和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充值都需要先退出点单界面，比较麻烦；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更新后：当客人有办卡意愿时，直接操作办卡，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提高效率；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84900" y="1097915"/>
            <a:ext cx="2426335" cy="5075555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6845" y="1097915"/>
            <a:ext cx="2339975" cy="507492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6783070" y="6149340"/>
            <a:ext cx="1629410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未登录会员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时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568180" y="6149340"/>
            <a:ext cx="2052320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登录会员后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96459" y="3065584"/>
            <a:ext cx="3599681" cy="725910"/>
            <a:chOff x="3893" y="4133"/>
            <a:chExt cx="7558" cy="1524"/>
          </a:xfrm>
        </p:grpSpPr>
        <p:sp>
          <p:nvSpPr>
            <p:cNvPr id="19" name="圆角矩形 76"/>
            <p:cNvSpPr/>
            <p:nvPr/>
          </p:nvSpPr>
          <p:spPr>
            <a:xfrm>
              <a:off x="5582" y="4246"/>
              <a:ext cx="5869" cy="1202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包厢预订</a:t>
              </a:r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邀请函</a:t>
              </a:r>
              <a:endParaRPr lang="zh-CN" altLang="en-US" sz="2000" b="1" dirty="0">
                <a:solidFill>
                  <a:schemeClr val="tx1"/>
                </a:solidFill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  <p:pic>
          <p:nvPicPr>
            <p:cNvPr id="7" name="图形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" y="4133"/>
              <a:ext cx="1524" cy="15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40976" y="328263"/>
            <a:ext cx="8026974" cy="519589"/>
            <a:chOff x="1077" y="51"/>
            <a:chExt cx="16855" cy="1091"/>
          </a:xfrm>
        </p:grpSpPr>
        <p:sp>
          <p:nvSpPr>
            <p:cNvPr id="8" name="圆角矩形 7"/>
            <p:cNvSpPr/>
            <p:nvPr/>
          </p:nvSpPr>
          <p:spPr>
            <a:xfrm>
              <a:off x="1077" y="51"/>
              <a:ext cx="16855" cy="109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" name="流程图: 延期 2"/>
            <p:cNvSpPr/>
            <p:nvPr/>
          </p:nvSpPr>
          <p:spPr>
            <a:xfrm flipH="1">
              <a:off x="1624" y="201"/>
              <a:ext cx="3422" cy="764"/>
            </a:xfrm>
            <a:prstGeom prst="flowChartDelay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11" y="142"/>
              <a:ext cx="14200" cy="8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更新四    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包厢预订邀请函</a:t>
              </a:r>
              <a:endParaRPr lang="zh-CN" altLang="en-US" sz="2100" b="1" dirty="0"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541020" y="1097915"/>
            <a:ext cx="527050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智慧平台配置邀请函相关信息，在服务员点单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APP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预订包厢后，可以跳转微信分享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邀请函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41020" y="4181475"/>
            <a:ext cx="5432425" cy="203009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功能价值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更新前：营销经理预订后还要发微信告知客人，编辑文字比较麻烦，且重点不突出，纯文字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作用有限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更新后：一键分享预订相关的信息，还可以输出商家的宣传图、促销活动的海报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41020" y="2639695"/>
            <a:ext cx="5213985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使用场景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预订后需要在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微信给客人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分享具体的预订信息，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并展示场所的环境图片或活动海报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等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23705" y="1005840"/>
            <a:ext cx="2456180" cy="500507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3445" y="1699260"/>
            <a:ext cx="2933065" cy="4311650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6299200" y="6149340"/>
            <a:ext cx="2280920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微信打字分享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预订信息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201150" y="6149340"/>
            <a:ext cx="2701290" cy="46037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一键生成图文并茂的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邀请函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56665" y="241300"/>
            <a:ext cx="9513570" cy="166052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操作步骤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第一步：配置邀请函的缩略图、头部图片、场所环境图片。图片仅支持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jpg/png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格式，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rgbClr val="FF6600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如果图片较大需要先压缩</a:t>
            </a:r>
            <a:endParaRPr lang="zh-CN" altLang="en-US" sz="1600" b="1" dirty="0">
              <a:solidFill>
                <a:srgbClr val="FF6600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路径：K米智慧平台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支付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分享设置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1885" y="2004695"/>
            <a:ext cx="9510395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42060" y="396875"/>
            <a:ext cx="951357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操作步骤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第二步：确认预订电话、门店地址等信息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路径：K米智慧平台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设置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品牌门店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编辑门店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42060" y="1898650"/>
            <a:ext cx="8568055" cy="42722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90270" y="337820"/>
            <a:ext cx="9513570" cy="129159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操作步骤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第三步：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营销经理预订包厢，向客人发送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邀请函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2" name="图片 1"/>
          <p:cNvPicPr/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16585" y="1629410"/>
            <a:ext cx="2129155" cy="4556125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19" name="组合 18"/>
          <p:cNvGrpSpPr/>
          <p:nvPr/>
        </p:nvGrpSpPr>
        <p:grpSpPr>
          <a:xfrm>
            <a:off x="3285490" y="1629410"/>
            <a:ext cx="2233930" cy="4556125"/>
            <a:chOff x="4871" y="1568"/>
            <a:chExt cx="4082" cy="8714"/>
          </a:xfrm>
        </p:grpSpPr>
        <p:pic>
          <p:nvPicPr>
            <p:cNvPr id="17" name="图片 16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4871" y="1568"/>
              <a:ext cx="4083" cy="871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8" name="矩形 17"/>
            <p:cNvSpPr/>
            <p:nvPr>
              <p:custDataLst>
                <p:tags r:id="rId5"/>
              </p:custDataLst>
            </p:nvPr>
          </p:nvSpPr>
          <p:spPr>
            <a:xfrm>
              <a:off x="4903" y="5239"/>
              <a:ext cx="3998" cy="4969"/>
            </a:xfrm>
            <a:prstGeom prst="rect">
              <a:avLst/>
            </a:prstGeom>
            <a:noFill/>
            <a:ln>
              <a:solidFill>
                <a:schemeClr val="tx1"/>
              </a:solidFill>
              <a:prstDash val="dash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pic>
        <p:nvPicPr>
          <p:cNvPr id="4" name="图片 3"/>
          <p:cNvPicPr/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045200" y="1629410"/>
            <a:ext cx="2188210" cy="45561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87765" y="1630045"/>
            <a:ext cx="2234565" cy="45840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虚尾箭头 6"/>
          <p:cNvSpPr/>
          <p:nvPr/>
        </p:nvSpPr>
        <p:spPr>
          <a:xfrm>
            <a:off x="2822575" y="3753485"/>
            <a:ext cx="386715" cy="335280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虚尾箭头 7"/>
          <p:cNvSpPr/>
          <p:nvPr/>
        </p:nvSpPr>
        <p:spPr>
          <a:xfrm>
            <a:off x="5596890" y="3754120"/>
            <a:ext cx="386715" cy="335280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虚尾箭头 8"/>
          <p:cNvSpPr/>
          <p:nvPr/>
        </p:nvSpPr>
        <p:spPr>
          <a:xfrm>
            <a:off x="8324850" y="3753485"/>
            <a:ext cx="386715" cy="335280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075690" y="396875"/>
            <a:ext cx="9761855" cy="166052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补充说明</a:t>
            </a:r>
            <a:endParaRPr lang="zh-CN" altLang="en-US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  <a:alpha val="43000"/>
                  </a:srgbClr>
                </a:outerShdw>
              </a:effectLst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另一个发送邀请函的入口：我的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营销经理查询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我的预订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发送邀请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①在服务员点单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APP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上预订后，第一时间没有发送邀请函就退出了，可在此处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补发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②在商户通、管理系统操作预订，</a:t>
            </a:r>
            <a:r>
              <a:rPr lang="zh-CN" altLang="en-US" sz="1600" b="1" dirty="0">
                <a:solidFill>
                  <a:srgbClr val="FF6600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只要是挂在自己名下的都可以在此处发送邀请函</a:t>
            </a:r>
            <a:endParaRPr lang="zh-CN" altLang="en-US" sz="1600" b="1" dirty="0">
              <a:solidFill>
                <a:srgbClr val="FF6600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5690" y="2150110"/>
            <a:ext cx="2047875" cy="423100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710" y="2150745"/>
            <a:ext cx="2059305" cy="4231640"/>
          </a:xfrm>
          <a:prstGeom prst="rect">
            <a:avLst/>
          </a:prstGeom>
        </p:spPr>
      </p:pic>
      <p:sp>
        <p:nvSpPr>
          <p:cNvPr id="7" name="虚尾箭头 6"/>
          <p:cNvSpPr/>
          <p:nvPr/>
        </p:nvSpPr>
        <p:spPr>
          <a:xfrm>
            <a:off x="3510280" y="3790950"/>
            <a:ext cx="386715" cy="335280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3160" y="2150745"/>
            <a:ext cx="2062480" cy="42322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虚尾箭头 7"/>
          <p:cNvSpPr/>
          <p:nvPr/>
        </p:nvSpPr>
        <p:spPr>
          <a:xfrm>
            <a:off x="6729730" y="3790950"/>
            <a:ext cx="386715" cy="335280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004359" y="2995099"/>
            <a:ext cx="4183117" cy="725910"/>
            <a:chOff x="3893" y="4133"/>
            <a:chExt cx="8783" cy="1524"/>
          </a:xfrm>
        </p:grpSpPr>
        <p:sp>
          <p:nvSpPr>
            <p:cNvPr id="19" name="圆角矩形 76"/>
            <p:cNvSpPr/>
            <p:nvPr/>
          </p:nvSpPr>
          <p:spPr>
            <a:xfrm>
              <a:off x="5582" y="4246"/>
              <a:ext cx="7094" cy="1202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房态数据项显示配置</a:t>
              </a:r>
              <a:endParaRPr lang="zh-CN" altLang="en-US" sz="2000" b="1" dirty="0">
                <a:solidFill>
                  <a:schemeClr val="tx1"/>
                </a:solidFill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  <p:pic>
          <p:nvPicPr>
            <p:cNvPr id="7" name="图形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" y="4133"/>
              <a:ext cx="1524" cy="15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40976" y="328263"/>
            <a:ext cx="8026974" cy="519589"/>
            <a:chOff x="1077" y="51"/>
            <a:chExt cx="16855" cy="1091"/>
          </a:xfrm>
        </p:grpSpPr>
        <p:sp>
          <p:nvSpPr>
            <p:cNvPr id="8" name="圆角矩形 7"/>
            <p:cNvSpPr/>
            <p:nvPr/>
          </p:nvSpPr>
          <p:spPr>
            <a:xfrm>
              <a:off x="1077" y="51"/>
              <a:ext cx="16855" cy="109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" name="流程图: 延期 2"/>
            <p:cNvSpPr/>
            <p:nvPr/>
          </p:nvSpPr>
          <p:spPr>
            <a:xfrm flipH="1">
              <a:off x="1624" y="201"/>
              <a:ext cx="3422" cy="764"/>
            </a:xfrm>
            <a:prstGeom prst="flowChartDelay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11" y="142"/>
              <a:ext cx="14200" cy="8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更新五    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权限组——房态数据项显示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配置</a:t>
              </a:r>
              <a:endParaRPr lang="zh-CN" altLang="en-US" sz="2100" b="1" dirty="0"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040765" y="1097915"/>
            <a:ext cx="527050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房态数据项：消费、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未结、营销经理、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客人信息等；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支持对不同权限组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 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自定义配置需要展示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的房态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数据项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40765" y="4181475"/>
            <a:ext cx="5270500" cy="203009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功能价值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更新前：之前房态展示用固定的模板，而各个场所实际经营情况不同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更新后：实现了房态数据展示的自定义，满足不同场所经营需求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40765" y="2517775"/>
            <a:ext cx="5213985" cy="166052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使用场景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场所需要修改某个房态所展示的数据项，或者限制某个权限组的员工不能看到某个数据项（比如服务员不能看到客人的姓名和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手机号）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18" name="虚尾箭头 17"/>
          <p:cNvSpPr/>
          <p:nvPr/>
        </p:nvSpPr>
        <p:spPr>
          <a:xfrm rot="5400000">
            <a:off x="8950960" y="3576320"/>
            <a:ext cx="386715" cy="335280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54750" y="1597660"/>
            <a:ext cx="5781675" cy="1584325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6388100" y="2645410"/>
            <a:ext cx="1076960" cy="47117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8295005" y="2190750"/>
            <a:ext cx="1017270" cy="25590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10163810" y="1965960"/>
            <a:ext cx="1442720" cy="25654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115" y="4306570"/>
            <a:ext cx="5781040" cy="1567815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6388100" y="5349875"/>
            <a:ext cx="1718945" cy="47117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8295005" y="2639695"/>
            <a:ext cx="1017270" cy="25590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8295005" y="4877435"/>
            <a:ext cx="1017270" cy="25590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8295005" y="5326380"/>
            <a:ext cx="1442720" cy="255905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10170160" y="2860040"/>
            <a:ext cx="1076960" cy="25654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10170160" y="5325745"/>
            <a:ext cx="1436370" cy="471170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68095" y="420370"/>
            <a:ext cx="951357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操作步骤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第一步：设置</a:t>
            </a:r>
            <a:r>
              <a:rPr lang="zh-CN" altLang="en-US" sz="1600" b="1" dirty="0">
                <a:solidFill>
                  <a:srgbClr val="FF6600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房态数据显示权限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：针对不同房态，勾选要展示的内容，最多支持选择</a:t>
            </a:r>
            <a:r>
              <a:rPr lang="zh-CN" altLang="en-US" sz="1600" b="1" dirty="0">
                <a:solidFill>
                  <a:srgbClr val="FF6600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5个数据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；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路径：K米智慧平台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支付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权限组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房态数据项显示配置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新增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8095" y="1863725"/>
            <a:ext cx="8408670" cy="446087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68095" y="420370"/>
            <a:ext cx="7943215" cy="203009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操作步骤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第二步：在权限组中，选择配置好的某一个房态数据显示权限。各权限组可以根据需求配置不同的房态数据显示权限，从而实现各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类员工房态数据展示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的自定义。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路径：K米智慧平台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支付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权限组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选择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权限组编辑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房态数据项显示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配置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8095" y="2179320"/>
            <a:ext cx="7942580" cy="418592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68095" y="420370"/>
            <a:ext cx="8432165" cy="166052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操作步骤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第三步：给员工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分配权限组，然后重新登录服务员点单的账号，此时该员工能查看到的房态数据项就跟第一步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配置的一样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了。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路径：K米智慧平台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支付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点单人员管理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变更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权限组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8095" y="2164080"/>
            <a:ext cx="8362315" cy="426466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91049" y="3065584"/>
            <a:ext cx="3809718" cy="725910"/>
            <a:chOff x="3893" y="4133"/>
            <a:chExt cx="7999" cy="1524"/>
          </a:xfrm>
        </p:grpSpPr>
        <p:sp>
          <p:nvSpPr>
            <p:cNvPr id="19" name="圆角矩形 76"/>
            <p:cNvSpPr/>
            <p:nvPr/>
          </p:nvSpPr>
          <p:spPr>
            <a:xfrm>
              <a:off x="5582" y="4246"/>
              <a:ext cx="6310" cy="1202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寄存黑名单设置</a:t>
              </a:r>
              <a:endParaRPr lang="zh-CN" altLang="en-US" sz="2000" b="1" dirty="0">
                <a:solidFill>
                  <a:schemeClr val="tx1"/>
                </a:solidFill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  <p:pic>
          <p:nvPicPr>
            <p:cNvPr id="7" name="图形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" y="4133"/>
              <a:ext cx="1524" cy="15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40976" y="328263"/>
            <a:ext cx="8026974" cy="519589"/>
            <a:chOff x="1077" y="51"/>
            <a:chExt cx="16855" cy="1091"/>
          </a:xfrm>
        </p:grpSpPr>
        <p:sp>
          <p:nvSpPr>
            <p:cNvPr id="8" name="圆角矩形 7"/>
            <p:cNvSpPr/>
            <p:nvPr/>
          </p:nvSpPr>
          <p:spPr>
            <a:xfrm>
              <a:off x="1077" y="51"/>
              <a:ext cx="16855" cy="109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" name="流程图: 延期 2"/>
            <p:cNvSpPr/>
            <p:nvPr/>
          </p:nvSpPr>
          <p:spPr>
            <a:xfrm flipH="1">
              <a:off x="1624" y="201"/>
              <a:ext cx="3422" cy="764"/>
            </a:xfrm>
            <a:prstGeom prst="flowChartDelay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11" y="142"/>
              <a:ext cx="14200" cy="8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更新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六    寄存黑名单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设置</a:t>
              </a:r>
              <a:endParaRPr lang="zh-CN" altLang="en-US" sz="2100" b="1" dirty="0"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040765" y="1097915"/>
            <a:ext cx="527050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可在智慧平台管理寄存黑名单，加入黑名单的手机号将不允许在服务员点单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APP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寄存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40765" y="4181475"/>
            <a:ext cx="527050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功能价值</a:t>
            </a:r>
            <a:endParaRPr lang="zh-CN" altLang="en-US" sz="20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  <a:alpha val="43000"/>
                  </a:srgbClr>
                </a:outerShdw>
              </a:effectLst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更新前：只能通过人工监督，无法有效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避免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更新后：通过系统干预，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降低了场所人员管理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难度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040765" y="2639695"/>
            <a:ext cx="5213985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使用场景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场所存在黑酒的情况，比如营销经理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私自将酒水寄存到自己手机号上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12560" y="1207770"/>
            <a:ext cx="3855085" cy="475424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268095" y="420370"/>
            <a:ext cx="9513570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操作步骤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点单人员管理中，将不允许寄存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的手机号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加入黑名单；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路径：K米智慧平台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支付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点单人员管理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寄存黑名单管理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添加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黑名单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8095" y="1854835"/>
            <a:ext cx="8694420" cy="261048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268095" y="4463415"/>
            <a:ext cx="9513570" cy="166052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补充说明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1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、加入黑名单的手机号，只是在服务员点单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APP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不可寄存，其他寄存渠道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都不受影响；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2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、将员工手机号加入黑名单，不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会影响该员工给客人的手机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号寄存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酒水；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3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、寄存黑名单只会限制手机号的寄存功能，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该手机号的酒水可以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正常支取。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18989" y="3065584"/>
            <a:ext cx="3753518" cy="725910"/>
            <a:chOff x="3893" y="4133"/>
            <a:chExt cx="7881" cy="1524"/>
          </a:xfrm>
        </p:grpSpPr>
        <p:sp>
          <p:nvSpPr>
            <p:cNvPr id="19" name="圆角矩形 76"/>
            <p:cNvSpPr/>
            <p:nvPr/>
          </p:nvSpPr>
          <p:spPr>
            <a:xfrm>
              <a:off x="5582" y="4246"/>
              <a:ext cx="6192" cy="1202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签到白名单</a:t>
              </a:r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设置</a:t>
              </a:r>
              <a:endParaRPr lang="zh-CN" altLang="en-US" sz="2000" b="1" dirty="0">
                <a:solidFill>
                  <a:schemeClr val="tx1"/>
                </a:solidFill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  <p:pic>
          <p:nvPicPr>
            <p:cNvPr id="7" name="图形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" y="4133"/>
              <a:ext cx="1524" cy="15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40976" y="328263"/>
            <a:ext cx="8026974" cy="519589"/>
            <a:chOff x="1077" y="51"/>
            <a:chExt cx="16855" cy="1091"/>
          </a:xfrm>
        </p:grpSpPr>
        <p:sp>
          <p:nvSpPr>
            <p:cNvPr id="8" name="圆角矩形 7"/>
            <p:cNvSpPr/>
            <p:nvPr/>
          </p:nvSpPr>
          <p:spPr>
            <a:xfrm>
              <a:off x="1077" y="51"/>
              <a:ext cx="16855" cy="109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" name="流程图: 延期 2"/>
            <p:cNvSpPr/>
            <p:nvPr/>
          </p:nvSpPr>
          <p:spPr>
            <a:xfrm flipH="1">
              <a:off x="1624" y="201"/>
              <a:ext cx="3422" cy="764"/>
            </a:xfrm>
            <a:prstGeom prst="flowChartDelay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11" y="142"/>
              <a:ext cx="14200" cy="8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更新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七    签到白名单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设置</a:t>
              </a:r>
              <a:endParaRPr lang="zh-CN" altLang="en-US" sz="2100" b="1" dirty="0"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385570" y="1097915"/>
            <a:ext cx="8682355" cy="92202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场所使用签到功能时，可以添加部分人员（如店长）为白名单，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在使用APP时不需要签到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85570" y="2091055"/>
            <a:ext cx="8682355" cy="92202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配置方式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路径：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K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米智慧平台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支付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签到管理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签到白名单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添加白名单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选择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员工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rcRect b="10054"/>
          <a:stretch>
            <a:fillRect/>
          </a:stretch>
        </p:blipFill>
        <p:spPr>
          <a:xfrm>
            <a:off x="1385570" y="3179445"/>
            <a:ext cx="8270240" cy="3143885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53535" y="3065780"/>
            <a:ext cx="3884930" cy="725805"/>
            <a:chOff x="3893" y="4133"/>
            <a:chExt cx="7881" cy="1524"/>
          </a:xfrm>
        </p:grpSpPr>
        <p:sp>
          <p:nvSpPr>
            <p:cNvPr id="19" name="圆角矩形 76"/>
            <p:cNvSpPr/>
            <p:nvPr/>
          </p:nvSpPr>
          <p:spPr>
            <a:xfrm>
              <a:off x="5582" y="4246"/>
              <a:ext cx="6192" cy="1202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本机</a:t>
              </a:r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号码一键登录</a:t>
              </a:r>
              <a:endParaRPr lang="zh-CN" altLang="en-US" sz="2000" b="1" dirty="0">
                <a:solidFill>
                  <a:schemeClr val="tx1"/>
                </a:solidFill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  <p:pic>
          <p:nvPicPr>
            <p:cNvPr id="7" name="图形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" y="4133"/>
              <a:ext cx="1524" cy="15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40976" y="328263"/>
            <a:ext cx="8026974" cy="519589"/>
            <a:chOff x="1077" y="51"/>
            <a:chExt cx="16855" cy="1091"/>
          </a:xfrm>
        </p:grpSpPr>
        <p:sp>
          <p:nvSpPr>
            <p:cNvPr id="8" name="圆角矩形 7"/>
            <p:cNvSpPr/>
            <p:nvPr/>
          </p:nvSpPr>
          <p:spPr>
            <a:xfrm>
              <a:off x="1077" y="51"/>
              <a:ext cx="16855" cy="109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" name="流程图: 延期 2"/>
            <p:cNvSpPr/>
            <p:nvPr/>
          </p:nvSpPr>
          <p:spPr>
            <a:xfrm flipH="1">
              <a:off x="1624" y="201"/>
              <a:ext cx="3422" cy="764"/>
            </a:xfrm>
            <a:prstGeom prst="flowChartDelay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11" y="142"/>
              <a:ext cx="14200" cy="8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更新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八    本机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号码一键登录</a:t>
              </a:r>
              <a:endParaRPr lang="zh-CN" altLang="en-US" sz="2100" b="1" dirty="0"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040765" y="1097915"/>
            <a:ext cx="5270500" cy="166052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支持本机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号码一键登录，无需密码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或短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信验证；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注意：需确认设备安装SIM卡，并且开启数据流量；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手机有多张卡的情况，会识别到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使用流量的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SIM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卡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40765" y="2783205"/>
            <a:ext cx="5080635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配置方式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charset="0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路径：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K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米智慧平台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支付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点单设置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通用设置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→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登录设置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推荐选择【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所有方式】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51725" y="1097915"/>
            <a:ext cx="3001010" cy="502856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130" y="4257040"/>
            <a:ext cx="5271135" cy="1802130"/>
          </a:xfrm>
          <a:prstGeom prst="rect">
            <a:avLst/>
          </a:prstGeom>
        </p:spPr>
      </p:pic>
      <p:sp>
        <p:nvSpPr>
          <p:cNvPr id="11" name="虚尾箭头 10"/>
          <p:cNvSpPr/>
          <p:nvPr/>
        </p:nvSpPr>
        <p:spPr>
          <a:xfrm>
            <a:off x="6688455" y="4990465"/>
            <a:ext cx="386715" cy="335280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27524" y="3065584"/>
            <a:ext cx="4336954" cy="725910"/>
            <a:chOff x="3893" y="4133"/>
            <a:chExt cx="9106" cy="1524"/>
          </a:xfrm>
        </p:grpSpPr>
        <p:sp>
          <p:nvSpPr>
            <p:cNvPr id="19" name="圆角矩形 76"/>
            <p:cNvSpPr/>
            <p:nvPr/>
          </p:nvSpPr>
          <p:spPr>
            <a:xfrm>
              <a:off x="5582" y="4246"/>
              <a:ext cx="7417" cy="1203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发现页的推文和教程</a:t>
              </a:r>
              <a:endParaRPr lang="zh-CN" altLang="en-US" sz="2000" b="1" dirty="0">
                <a:solidFill>
                  <a:schemeClr val="tx1"/>
                </a:solidFill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  <p:pic>
          <p:nvPicPr>
            <p:cNvPr id="7" name="图形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" y="4133"/>
              <a:ext cx="1524" cy="15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40976" y="328263"/>
            <a:ext cx="8026974" cy="519589"/>
            <a:chOff x="1077" y="51"/>
            <a:chExt cx="16855" cy="1091"/>
          </a:xfrm>
        </p:grpSpPr>
        <p:sp>
          <p:nvSpPr>
            <p:cNvPr id="8" name="圆角矩形 7"/>
            <p:cNvSpPr/>
            <p:nvPr/>
          </p:nvSpPr>
          <p:spPr>
            <a:xfrm>
              <a:off x="1077" y="51"/>
              <a:ext cx="16855" cy="109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" name="流程图: 延期 2"/>
            <p:cNvSpPr/>
            <p:nvPr/>
          </p:nvSpPr>
          <p:spPr>
            <a:xfrm flipH="1">
              <a:off x="1624" y="201"/>
              <a:ext cx="3422" cy="764"/>
            </a:xfrm>
            <a:prstGeom prst="flowChartDelay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611" y="142"/>
              <a:ext cx="14200" cy="8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更新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九    发现页的推文和教程</a:t>
              </a:r>
              <a:endParaRPr lang="zh-CN" altLang="en-US" sz="2100" b="1" dirty="0"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461135" y="960755"/>
            <a:ext cx="8682355" cy="92202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服务员点单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APP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的发现页，会经常更新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一些精选推文和产品基础教程，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例如：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50975" y="2007870"/>
            <a:ext cx="2175510" cy="445008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4045" y="2008505"/>
            <a:ext cx="2164715" cy="44450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320" y="2007870"/>
            <a:ext cx="2181860" cy="445008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691304" y="3065584"/>
            <a:ext cx="4809418" cy="725910"/>
            <a:chOff x="3893" y="4133"/>
            <a:chExt cx="10098" cy="1524"/>
          </a:xfrm>
        </p:grpSpPr>
        <p:sp>
          <p:nvSpPr>
            <p:cNvPr id="19" name="圆角矩形 76"/>
            <p:cNvSpPr/>
            <p:nvPr/>
          </p:nvSpPr>
          <p:spPr>
            <a:xfrm>
              <a:off x="5582" y="4294"/>
              <a:ext cx="8409" cy="1202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增加意见反馈</a:t>
              </a:r>
              <a:r>
                <a:rPr lang="en-US" altLang="zh-CN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/</a:t>
              </a:r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问题</a:t>
              </a:r>
              <a:r>
                <a:rPr lang="zh-CN" altLang="en-US" sz="2000" b="1" dirty="0">
                  <a:solidFill>
                    <a:schemeClr val="tx1"/>
                  </a:solidFill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提交入口</a:t>
              </a:r>
              <a:endParaRPr lang="zh-CN" altLang="en-US" sz="2000" b="1" dirty="0">
                <a:solidFill>
                  <a:schemeClr val="tx1"/>
                </a:solidFill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  <p:pic>
          <p:nvPicPr>
            <p:cNvPr id="7" name="图形 6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3" y="4133"/>
              <a:ext cx="1524" cy="152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540976" y="328263"/>
            <a:ext cx="8026974" cy="519589"/>
            <a:chOff x="1077" y="51"/>
            <a:chExt cx="16855" cy="1091"/>
          </a:xfrm>
        </p:grpSpPr>
        <p:sp>
          <p:nvSpPr>
            <p:cNvPr id="8" name="圆角矩形 7"/>
            <p:cNvSpPr/>
            <p:nvPr/>
          </p:nvSpPr>
          <p:spPr>
            <a:xfrm>
              <a:off x="1077" y="51"/>
              <a:ext cx="16855" cy="1091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" name="流程图: 延期 2"/>
            <p:cNvSpPr/>
            <p:nvPr/>
          </p:nvSpPr>
          <p:spPr>
            <a:xfrm flipH="1">
              <a:off x="1624" y="201"/>
              <a:ext cx="3422" cy="764"/>
            </a:xfrm>
            <a:prstGeom prst="flowChartDelay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778" y="147"/>
              <a:ext cx="14200" cy="8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l">
                <a:lnSpc>
                  <a:spcPct val="100000"/>
                </a:lnSpc>
              </a:pP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更新十    增加意见反馈</a:t>
              </a:r>
              <a:r>
                <a:rPr lang="en-US" altLang="zh-CN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/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问题</a:t>
              </a:r>
              <a:r>
                <a:rPr lang="zh-CN" altLang="en-US" sz="2100" b="1" dirty="0">
                  <a:latin typeface="Hiragino Sans GB W6" panose="020B0300000000000000" charset="-122"/>
                  <a:ea typeface="Hiragino Sans GB W6" panose="020B0300000000000000" charset="-122"/>
                  <a:cs typeface="Hiragino Sans GB W6" panose="020B0300000000000000" charset="-122"/>
                  <a:sym typeface="+mn-ea"/>
                </a:rPr>
                <a:t>提交入口</a:t>
              </a:r>
              <a:endParaRPr lang="zh-CN" altLang="en-US" sz="2100" b="1" dirty="0">
                <a:latin typeface="Hiragino Sans GB W6" panose="020B0300000000000000" charset="-122"/>
                <a:ea typeface="Hiragino Sans GB W6" panose="020B0300000000000000" charset="-122"/>
                <a:cs typeface="Hiragino Sans GB W6" panose="020B0300000000000000" charset="-122"/>
                <a:sym typeface="+mn-ea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1612265" y="984885"/>
            <a:ext cx="7884795" cy="129159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0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功能说明</a:t>
            </a:r>
            <a:endParaRPr lang="zh-CN" altLang="en-US" sz="24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服务员点单新增了提交意见反馈的入口，商家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有问题或产品建议，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都可以在这里填写，提交相关截图并留下联系方式，</a:t>
            </a:r>
            <a:r>
              <a:rPr lang="en-US" altLang="zh-CN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K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米服务中心将及时对接</a:t>
            </a:r>
            <a:r>
              <a:rPr lang="zh-CN" altLang="en-US" sz="1600" b="1" dirty="0">
                <a:solidFill>
                  <a:schemeClr val="bg1"/>
                </a:solidFill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  <a:sym typeface="+mn-ea"/>
              </a:rPr>
              <a:t>处理</a:t>
            </a:r>
            <a:endParaRPr lang="zh-CN" altLang="en-US" sz="1600" b="1" dirty="0">
              <a:solidFill>
                <a:schemeClr val="bg1"/>
              </a:solidFill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  <a:sym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15185" y="2425065"/>
            <a:ext cx="1951990" cy="399351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9305" y="2425700"/>
            <a:ext cx="1960245" cy="3994150"/>
          </a:xfrm>
          <a:prstGeom prst="rect">
            <a:avLst/>
          </a:prstGeom>
        </p:spPr>
      </p:pic>
      <p:sp>
        <p:nvSpPr>
          <p:cNvPr id="11" name="虚尾箭头 10"/>
          <p:cNvSpPr/>
          <p:nvPr/>
        </p:nvSpPr>
        <p:spPr>
          <a:xfrm>
            <a:off x="4635500" y="4241165"/>
            <a:ext cx="665480" cy="363855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981075" y="1216025"/>
          <a:ext cx="10740390" cy="454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02180"/>
                <a:gridCol w="8538210"/>
              </a:tblGrid>
              <a:tr h="4921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/>
                        <a:t>功能点</a:t>
                      </a:r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/>
                        <a:t>功能说明</a:t>
                      </a:r>
                      <a:r>
                        <a:rPr lang="en-US" altLang="zh-CN"/>
                        <a:t>&amp;</a:t>
                      </a:r>
                      <a:r>
                        <a:rPr lang="zh-CN" altLang="en-US"/>
                        <a:t>价值</a:t>
                      </a:r>
                      <a:endParaRPr lang="zh-CN" altLang="en-US"/>
                    </a:p>
                  </a:txBody>
                  <a:tcPr/>
                </a:tc>
              </a:tr>
              <a:tr h="5486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商品横图展示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支持在点单页面展示商品的横向大图，激发客人消费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欲望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</a:tr>
              <a:tr h="54927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会员价对比展示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ClrTx/>
                        <a:buSzTx/>
                        <a:buFontTx/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  <a:sym typeface="+mn-ea"/>
                        </a:rPr>
                        <a:t>在点单页面增加展示会员价，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  <a:sym typeface="+mn-ea"/>
                        </a:rPr>
                        <a:t>通过对比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  <a:sym typeface="+mn-ea"/>
                        </a:rPr>
                        <a:t>突出会员优惠，从而刺激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  <a:sym typeface="+mn-ea"/>
                        </a:rPr>
                        <a:t>新客办卡</a:t>
                      </a:r>
                      <a:endParaRPr lang="zh-CN" altLang="en-US" sz="1400">
                        <a:latin typeface="黑体" charset="0"/>
                        <a:ea typeface="黑体" charset="0"/>
                        <a:sym typeface="+mn-ea"/>
                      </a:endParaRPr>
                    </a:p>
                  </a:txBody>
                  <a:tcPr anchor="ctr" anchorCtr="0"/>
                </a:tc>
              </a:tr>
              <a:tr h="4921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顶部新增会员入口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  <a:sym typeface="+mn-ea"/>
                        </a:rPr>
                        <a:t>在点单页的顶部，增加了会员的办卡、登录、充值入口，方便客人办卡充值</a:t>
                      </a:r>
                      <a:endParaRPr lang="zh-CN" altLang="en-US" sz="1400">
                        <a:latin typeface="黑体" charset="0"/>
                        <a:ea typeface="黑体" charset="0"/>
                        <a:sym typeface="+mn-ea"/>
                      </a:endParaRPr>
                    </a:p>
                  </a:txBody>
                  <a:tcPr anchor="ctr" anchorCtr="0"/>
                </a:tc>
              </a:tr>
              <a:tr h="4921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包厢预订邀请函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预订包厢后，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一键生成包含预订信息和场所图片的邀请函，并通过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微信分享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</a:tr>
              <a:tr h="49085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房态数据项显示配置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支持修改各权限组员工所展示的房态数据项，实现房态数据展示的自定义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</a:tr>
              <a:tr h="4921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寄存黑名单设置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支持设置不允许寄存的手机号，降低了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场所寄存管理的难度，减少不必要的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损失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</a:tr>
              <a:tr h="4921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签到白名单设置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开启签到功能的场所，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可以设置不需要签到的服务员点单账号（如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店长）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</a:tr>
              <a:tr h="4921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  <a:sym typeface="+mn-ea"/>
                        </a:rPr>
                        <a:t>本机号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  <a:sym typeface="+mn-ea"/>
                        </a:rPr>
                        <a:t>码一键登录</a:t>
                      </a:r>
                      <a:endParaRPr lang="zh-CN" altLang="en-US" sz="1400">
                        <a:latin typeface="黑体" charset="0"/>
                        <a:ea typeface="黑体" charset="0"/>
                        <a:sym typeface="+mn-ea"/>
                      </a:endParaRPr>
                    </a:p>
                  </a:txBody>
                  <a:tcPr anchor="ctr" anchorCtr="0"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支持本机号码一键登录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  <a:sym typeface="+mn-ea"/>
                        </a:rPr>
                        <a:t>（</a:t>
                      </a:r>
                      <a:r>
                        <a:rPr lang="en-US" altLang="zh-CN" sz="1400">
                          <a:latin typeface="黑体" charset="0"/>
                          <a:ea typeface="黑体" charset="0"/>
                          <a:sym typeface="+mn-ea"/>
                        </a:rPr>
                        <a:t>SIM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  <a:sym typeface="+mn-ea"/>
                        </a:rPr>
                        <a:t>卡需要开启流量）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，简化账号登录验证</a:t>
                      </a:r>
                      <a:r>
                        <a:rPr lang="zh-CN" altLang="en-US" sz="1400">
                          <a:latin typeface="黑体" charset="0"/>
                          <a:ea typeface="黑体" charset="0"/>
                        </a:rPr>
                        <a:t>流程</a:t>
                      </a:r>
                      <a:endParaRPr lang="zh-CN" altLang="en-US" sz="1400">
                        <a:latin typeface="黑体" charset="0"/>
                        <a:ea typeface="黑体" charset="0"/>
                      </a:endParaRPr>
                    </a:p>
                  </a:txBody>
                  <a:tcPr anchor="ctr" anchorCtr="0"/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1479550" y="398145"/>
            <a:ext cx="1403350" cy="64516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zh-CN" altLang="en-US" sz="2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  <a:alpha val="43000"/>
                    </a:srgbClr>
                  </a:outerShdw>
                </a:effectLst>
                <a:latin typeface="Hiragino Sans GB W6" panose="020B0300000000000000" charset="-122"/>
                <a:ea typeface="Hiragino Sans GB W6" panose="020B0300000000000000" charset="-122"/>
                <a:cs typeface="PingFang SC Regular" panose="020B0400000000000000" charset="-122"/>
              </a:rPr>
              <a:t>总结</a:t>
            </a:r>
            <a:endParaRPr lang="zh-CN" altLang="en-US" sz="2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  <a:alpha val="43000"/>
                  </a:srgbClr>
                </a:outerShdw>
              </a:effectLst>
              <a:latin typeface="Hiragino Sans GB W6" panose="020B0300000000000000" charset="-122"/>
              <a:ea typeface="Hiragino Sans GB W6" panose="020B0300000000000000" charset="-122"/>
              <a:cs typeface="PingFang SC Regular" panose="020B0400000000000000" charset="-122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占位符 19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524476" y="2933224"/>
            <a:ext cx="9144000" cy="650558"/>
          </a:xfrm>
          <a:noFill/>
        </p:spPr>
        <p:txBody>
          <a:bodyPr vert="horz" lIns="67500" tIns="35100" rIns="67500" bIns="35100" rtlCol="0">
            <a:noAutofit/>
          </a:bodyPr>
          <a:lstStyle>
            <a:lvl1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  <a:buNone/>
              <a:defRPr kumimoji="0" lang="zh-CN" altLang="en-US" sz="8000" b="1" i="0" u="none" strike="noStrike" kern="1200" cap="none" spc="0" normalizeH="0" baseline="0" noProof="1" dirty="0">
                <a:gradFill>
                  <a:gsLst>
                    <a:gs pos="100000">
                      <a:srgbClr val="FFCD32"/>
                    </a:gs>
                    <a:gs pos="55000">
                      <a:srgbClr val="FA0A68"/>
                    </a:gs>
                    <a:gs pos="0">
                      <a:srgbClr val="1886F0"/>
                    </a:gs>
                  </a:gsLst>
                  <a:lin ang="0" scaled="0"/>
                </a:gradFill>
                <a:latin typeface="微软雅黑" charset="-122"/>
                <a:ea typeface="微软雅黑" charset="-122"/>
                <a:cs typeface="+mn-ea"/>
              </a:defRPr>
            </a:lvl1pPr>
            <a:lvl2pPr marL="457200" indent="0">
              <a:buNone/>
              <a:defRPr sz="1600">
                <a:solidFill>
                  <a:sysClr val="windowText" lastClr="000000">
                    <a:tint val="75000"/>
                  </a:sysClr>
                </a:solidFill>
              </a:defRPr>
            </a:lvl2pPr>
            <a:lvl3pPr marL="914400" indent="0">
              <a:buNone/>
              <a:defRPr sz="1600">
                <a:solidFill>
                  <a:sysClr val="windowText" lastClr="000000">
                    <a:tint val="75000"/>
                  </a:sysClr>
                </a:solidFill>
              </a:defRPr>
            </a:lvl3pPr>
            <a:lvl4pPr marL="1371600" indent="0">
              <a:buNone/>
              <a:defRPr sz="1600">
                <a:solidFill>
                  <a:sysClr val="windowText" lastClr="000000">
                    <a:tint val="75000"/>
                  </a:sysClr>
                </a:solidFill>
              </a:defRPr>
            </a:lvl4pPr>
            <a:lvl5pPr marL="1828800" indent="0">
              <a:buNone/>
              <a:defRPr sz="1600">
                <a:solidFill>
                  <a:sysClr val="windowText" lastClr="000000">
                    <a:tint val="75000"/>
                  </a:sysClr>
                </a:solidFill>
              </a:defRPr>
            </a:lvl5pPr>
            <a:lvl6pPr marL="2286000" indent="0">
              <a:buNone/>
              <a:defRPr sz="1600">
                <a:solidFill>
                  <a:sysClr val="windowText" lastClr="000000">
                    <a:tint val="75000"/>
                  </a:sysClr>
                </a:solidFill>
              </a:defRPr>
            </a:lvl6pPr>
            <a:lvl7pPr marL="2743200" indent="0">
              <a:buNone/>
              <a:defRPr sz="1600">
                <a:solidFill>
                  <a:sysClr val="windowText" lastClr="000000">
                    <a:tint val="75000"/>
                  </a:sysClr>
                </a:solidFill>
              </a:defRPr>
            </a:lvl7pPr>
            <a:lvl8pPr marL="3200400" indent="0">
              <a:buNone/>
              <a:defRPr sz="1600">
                <a:solidFill>
                  <a:sysClr val="windowText" lastClr="000000">
                    <a:tint val="75000"/>
                  </a:sysClr>
                </a:solidFill>
              </a:defRPr>
            </a:lvl8pPr>
            <a:lvl9pPr marL="3657600" indent="0">
              <a:buNone/>
              <a:defRPr sz="1600">
                <a:solidFill>
                  <a:sysClr val="windowText" lastClr="000000">
                    <a:tint val="75000"/>
                  </a:sysClr>
                </a:solidFill>
              </a:defRPr>
            </a:lvl9pPr>
          </a:lstStyle>
          <a:p>
            <a:pPr lvl="0"/>
            <a:r>
              <a:rPr lang="en-US" altLang="zh-CN" sz="6000">
                <a:sym typeface="+mn-ea"/>
              </a:rPr>
              <a:t>THANK YOU!</a:t>
            </a:r>
            <a:endParaRPr lang="en-US" altLang="zh-CN" sz="6000">
              <a:sym typeface="+mn-ea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UNIT_TABLE_BEAUTIFY" val="smartTable{d42c6aa8-5f1d-41bb-82b2-c4792087a3d1}"/>
  <p:tag name="TABLE_ENDDRAG_ORIGIN_RECT" val="845*357"/>
  <p:tag name="TABLE_ENDDRAG_RECT" val="77*95*845*357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3070</Words>
  <Application>WPS 文字</Application>
  <PresentationFormat>宽屏</PresentationFormat>
  <Paragraphs>260</Paragraphs>
  <Slides>34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53" baseType="lpstr">
      <vt:lpstr>Arial</vt:lpstr>
      <vt:lpstr>宋体</vt:lpstr>
      <vt:lpstr>Wingdings</vt:lpstr>
      <vt:lpstr>微软雅黑</vt:lpstr>
      <vt:lpstr>汉仪旗黑</vt:lpstr>
      <vt:lpstr>黑体</vt:lpstr>
      <vt:lpstr>汉仪中黑KW</vt:lpstr>
      <vt:lpstr>汉仪颜楷简</vt:lpstr>
      <vt:lpstr>Hannotate SC Bold</vt:lpstr>
      <vt:lpstr>Hiragino Sans GB W6</vt:lpstr>
      <vt:lpstr>PingFang SC Regular</vt:lpstr>
      <vt:lpstr>Wingdings</vt:lpstr>
      <vt:lpstr>Calibri</vt:lpstr>
      <vt:lpstr>Helvetica Neue</vt:lpstr>
      <vt:lpstr>宋体</vt:lpstr>
      <vt:lpstr>Arial Unicode MS</vt:lpstr>
      <vt:lpstr>汉仪书宋二KW</vt:lpstr>
      <vt:lpstr>汉仪楷体简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WPS_1540860339</cp:lastModifiedBy>
  <cp:revision>36</cp:revision>
  <dcterms:created xsi:type="dcterms:W3CDTF">2023-06-26T01:04:19Z</dcterms:created>
  <dcterms:modified xsi:type="dcterms:W3CDTF">2023-06-26T01:04:19Z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2052-5.1.1.7676</vt:lpwstr>
  </property>
  <property fmtid="{D5CDD505-2E9C-101B-9397-08002B2CF9AE}" pid="3" name="ICV">
    <vt:lpwstr>08797D3D691485D86E508D6488715F14</vt:lpwstr>
  </property>
</Properties>
</file>